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11DB96-D660-8030-8147-8883E2F1481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9F871E5C-6F55-4997-795D-8EE3C04D2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C47AE15-1BB1-3F30-42B4-7A3F03D478EA}"/>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58149E58-8026-A332-6541-B4F9FC5335F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3B4C86-794F-FB4B-9594-4AE604B82E70}"/>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211724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15A5F7-7D01-27F0-176A-FB623AD3CC8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C6F9709-3DC6-4936-D4D4-DD779F25D539}"/>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15892F-42E3-4CE3-6D9C-0F4A06D01CC2}"/>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0A2D3110-4C4E-822F-9451-C77B99039DF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F24F3B7-E38E-D9A7-DDBC-DB8995F660F5}"/>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106388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AB1A086-CFFC-4CF5-2331-9379CDE0E4B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7413F12-3575-574B-13D5-58A85851CA4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522B6FF-B123-2F71-6B45-96A3D9A6A941}"/>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76224796-B6A9-7E38-86F0-B55F84A711E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B60C522-292F-4523-A029-593BAE575199}"/>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405734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F11D6-C9EB-D9CB-5F97-AEB8A1131D2A}"/>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3F7ABD15-176D-85F8-BB25-8253B3180CCE}"/>
              </a:ext>
            </a:extLst>
          </p:cNvPr>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8664961C-ABF2-985C-049A-49B57D4D8045}"/>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AE8FCBDE-0550-40CD-A731-6AC1C90D2A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DF75258-ADCE-E841-3BD2-4E14563E6CB0}"/>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95342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312CE7-E50E-546F-FE02-5B287DF86AEC}"/>
              </a:ext>
            </a:extLst>
          </p:cNvPr>
          <p:cNvSpPr>
            <a:spLocks noGrp="1"/>
          </p:cNvSpPr>
          <p:nvPr>
            <p:ph type="title"/>
          </p:nvPr>
        </p:nvSpPr>
        <p:spPr>
          <a:xfrm>
            <a:off x="831850" y="1709738"/>
            <a:ext cx="10515600" cy="2852737"/>
          </a:xfrm>
        </p:spPr>
        <p:txBody>
          <a:bodyPr anchor="b"/>
          <a:lstStyle>
            <a:lvl1pPr>
              <a:defRPr sz="6000"/>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63BABABE-1D0D-9DF0-C47C-BC82A6A290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dirty="0"/>
              <a:t>按一下以編輯母片文字樣式</a:t>
            </a:r>
          </a:p>
        </p:txBody>
      </p:sp>
      <p:sp>
        <p:nvSpPr>
          <p:cNvPr id="4" name="日期版面配置區 3">
            <a:extLst>
              <a:ext uri="{FF2B5EF4-FFF2-40B4-BE49-F238E27FC236}">
                <a16:creationId xmlns:a16="http://schemas.microsoft.com/office/drawing/2014/main" id="{F9AC7B27-93DC-8E3A-AE1A-0C780D1BD93F}"/>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9A32D392-5887-3AB1-D830-DA78ADC32C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47B445E-A3DA-F399-EA8B-BA1D8794DAAF}"/>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10528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FCFCE4-7CC3-A82F-00B9-5F2DD7E8985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871E674-A836-192F-CFB6-6673DAB414A0}"/>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BE21B38-4AC9-C7CD-02F3-EC53E7E68FD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C933EAF-BF34-232A-D7A9-0A77834F5F84}"/>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6" name="頁尾版面配置區 5">
            <a:extLst>
              <a:ext uri="{FF2B5EF4-FFF2-40B4-BE49-F238E27FC236}">
                <a16:creationId xmlns:a16="http://schemas.microsoft.com/office/drawing/2014/main" id="{B5492C85-AC2C-5A57-95BB-DE85F544D0F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828C0F5-8F59-0FE7-D85C-D4207F54517E}"/>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135661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7AD7EC-7DC3-FB14-3DEC-04794EB7E580}"/>
              </a:ext>
            </a:extLst>
          </p:cNvPr>
          <p:cNvSpPr>
            <a:spLocks noGrp="1"/>
          </p:cNvSpPr>
          <p:nvPr>
            <p:ph type="title"/>
          </p:nvPr>
        </p:nvSpPr>
        <p:spPr>
          <a:xfrm>
            <a:off x="839788" y="365125"/>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20078A00-E801-23B1-D51D-070CAE60A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51CA1B3-A200-0465-D0C1-6C0720B3751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5EB473A-FFE2-B5A6-9995-5BF4DD676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004F288-6B61-C842-AD80-099609D889C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133AF64-1B9B-F850-6821-EE3F741567C3}"/>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8" name="頁尾版面配置區 7">
            <a:extLst>
              <a:ext uri="{FF2B5EF4-FFF2-40B4-BE49-F238E27FC236}">
                <a16:creationId xmlns:a16="http://schemas.microsoft.com/office/drawing/2014/main" id="{DD341DFC-0895-E59E-1C72-D116D39F7CF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E84461A4-6F5A-855D-8D06-D222F052ABF8}"/>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301058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3D9112-FAAE-85EB-2CE3-1C03015909B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CD6F3D8-51C3-9E98-D1E0-0AB5036401E4}"/>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4" name="頁尾版面配置區 3">
            <a:extLst>
              <a:ext uri="{FF2B5EF4-FFF2-40B4-BE49-F238E27FC236}">
                <a16:creationId xmlns:a16="http://schemas.microsoft.com/office/drawing/2014/main" id="{657312B2-6F98-B0C5-0DF4-3033E1ACA55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618EFE-B949-731E-FC7D-F11617D3CC29}"/>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5319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D978B06-34EF-10C5-D390-99443AD2F1A2}"/>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3" name="頁尾版面配置區 2">
            <a:extLst>
              <a:ext uri="{FF2B5EF4-FFF2-40B4-BE49-F238E27FC236}">
                <a16:creationId xmlns:a16="http://schemas.microsoft.com/office/drawing/2014/main" id="{ACE83E11-1308-862B-F5C2-7C0B7DD640A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128EA430-5849-89BE-242E-422A4435F45D}"/>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128064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3283C9-559B-D84A-9AE2-8AA5AFCF27D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4F9EC4A-D0F3-6F8C-85C6-F55BE1A77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D9EA2B4-C4DF-ABA5-9D99-250D37933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330E371-01E5-0A07-4E41-F0CD0D6878EA}"/>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6" name="頁尾版面配置區 5">
            <a:extLst>
              <a:ext uri="{FF2B5EF4-FFF2-40B4-BE49-F238E27FC236}">
                <a16:creationId xmlns:a16="http://schemas.microsoft.com/office/drawing/2014/main" id="{3B8D833F-5F2B-1E5C-75B0-4DDE2DAF70A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6088E7-C40A-458B-73F5-7F9C1497262A}"/>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222469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2BE9E6-E63F-D294-FA93-7E6551900B2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F33422-1B85-15FE-E9F9-A05B7233A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63AF024-1218-03E6-FD75-1E2635E86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DE4A91F-4388-746B-DE27-E9C41996F972}"/>
              </a:ext>
            </a:extLst>
          </p:cNvPr>
          <p:cNvSpPr>
            <a:spLocks noGrp="1"/>
          </p:cNvSpPr>
          <p:nvPr>
            <p:ph type="dt" sz="half" idx="10"/>
          </p:nvPr>
        </p:nvSpPr>
        <p:spPr/>
        <p:txBody>
          <a:bodyPr/>
          <a:lstStyle/>
          <a:p>
            <a:fld id="{CE4B66AF-239E-4FBC-A2C0-06A066EF895B}" type="datetimeFigureOut">
              <a:rPr lang="zh-TW" altLang="en-US" smtClean="0"/>
              <a:t>2024/3/5</a:t>
            </a:fld>
            <a:endParaRPr lang="zh-TW" altLang="en-US"/>
          </a:p>
        </p:txBody>
      </p:sp>
      <p:sp>
        <p:nvSpPr>
          <p:cNvPr id="6" name="頁尾版面配置區 5">
            <a:extLst>
              <a:ext uri="{FF2B5EF4-FFF2-40B4-BE49-F238E27FC236}">
                <a16:creationId xmlns:a16="http://schemas.microsoft.com/office/drawing/2014/main" id="{407ED8A6-18D9-F2A9-3EF5-044FB8F7174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3905898-EF23-8EA2-4614-CAC568BF2970}"/>
              </a:ext>
            </a:extLst>
          </p:cNvPr>
          <p:cNvSpPr>
            <a:spLocks noGrp="1"/>
          </p:cNvSpPr>
          <p:nvPr>
            <p:ph type="sldNum" sz="quarter" idx="12"/>
          </p:nvPr>
        </p:nvSpPr>
        <p:spPr/>
        <p:txBody>
          <a:body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242454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DDA2CD6-08DF-3F0D-5E2C-54072E843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7376B1A-53D0-6004-B175-93784A4FC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0C614F4-1050-B381-0CEC-569C5D13B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4B66AF-239E-4FBC-A2C0-06A066EF895B}" type="datetimeFigureOut">
              <a:rPr lang="zh-TW" altLang="en-US" smtClean="0"/>
              <a:t>2024/3/5</a:t>
            </a:fld>
            <a:endParaRPr lang="zh-TW" altLang="en-US"/>
          </a:p>
        </p:txBody>
      </p:sp>
      <p:sp>
        <p:nvSpPr>
          <p:cNvPr id="5" name="頁尾版面配置區 4">
            <a:extLst>
              <a:ext uri="{FF2B5EF4-FFF2-40B4-BE49-F238E27FC236}">
                <a16:creationId xmlns:a16="http://schemas.microsoft.com/office/drawing/2014/main" id="{FA5DB797-D362-7746-BEC0-D81AA1E81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8DD3451-2B97-FA5D-8555-51E69A69C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8A268C-4317-4D10-B981-27D138547422}" type="slidenum">
              <a:rPr lang="zh-TW" altLang="en-US" smtClean="0"/>
              <a:t>‹#›</a:t>
            </a:fld>
            <a:endParaRPr lang="zh-TW" altLang="en-US"/>
          </a:p>
        </p:txBody>
      </p:sp>
    </p:spTree>
    <p:extLst>
      <p:ext uri="{BB962C8B-B14F-4D97-AF65-F5344CB8AC3E}">
        <p14:creationId xmlns:p14="http://schemas.microsoft.com/office/powerpoint/2010/main" val="266313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hyperlink" Target="https://jeremykun.com/2015/04/06/markov-chain-monte-carlo-without-all-the-bullshit/" TargetMode="External"/><Relationship Id="rId2" Type="http://schemas.openxmlformats.org/officeDocument/2006/relationships/hyperlink" Target="https://github.com/Joseph94m/MCM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6A8B5B-304E-F8E3-318E-3EF3DC2F5F49}"/>
              </a:ext>
            </a:extLst>
          </p:cNvPr>
          <p:cNvSpPr>
            <a:spLocks noGrp="1"/>
          </p:cNvSpPr>
          <p:nvPr>
            <p:ph type="ctrTitle"/>
          </p:nvPr>
        </p:nvSpPr>
        <p:spPr/>
        <p:txBody>
          <a:bodyPr>
            <a:normAutofit/>
          </a:bodyPr>
          <a:lstStyle/>
          <a:p>
            <a:r>
              <a:rPr lang="en-US" altLang="zh-TW" dirty="0"/>
              <a:t>The introduction of energy-based model</a:t>
            </a:r>
            <a:endParaRPr lang="zh-TW" altLang="en-US" dirty="0"/>
          </a:p>
        </p:txBody>
      </p:sp>
      <p:sp>
        <p:nvSpPr>
          <p:cNvPr id="3" name="副標題 2">
            <a:extLst>
              <a:ext uri="{FF2B5EF4-FFF2-40B4-BE49-F238E27FC236}">
                <a16:creationId xmlns:a16="http://schemas.microsoft.com/office/drawing/2014/main" id="{A5BBBA13-FA32-4383-B69B-2E9E3E75ED71}"/>
              </a:ext>
            </a:extLst>
          </p:cNvPr>
          <p:cNvSpPr>
            <a:spLocks noGrp="1"/>
          </p:cNvSpPr>
          <p:nvPr>
            <p:ph type="subTitle" idx="1"/>
          </p:nvPr>
        </p:nvSpPr>
        <p:spPr/>
        <p:txBody>
          <a:bodyPr/>
          <a:lstStyle/>
          <a:p>
            <a:r>
              <a:rPr lang="en-US" altLang="zh-TW" dirty="0"/>
              <a:t>Presenter: </a:t>
            </a:r>
            <a:r>
              <a:rPr lang="zh-TW" altLang="en-US" dirty="0"/>
              <a:t>胡鎧麟</a:t>
            </a:r>
            <a:endParaRPr lang="en-US" altLang="zh-TW" dirty="0"/>
          </a:p>
          <a:p>
            <a:r>
              <a:rPr lang="en-US" altLang="zh-TW" dirty="0"/>
              <a:t>Advisor:</a:t>
            </a:r>
            <a:r>
              <a:rPr lang="zh-TW" altLang="en-US" dirty="0"/>
              <a:t> 丁建均 教授</a:t>
            </a:r>
          </a:p>
        </p:txBody>
      </p:sp>
    </p:spTree>
    <p:extLst>
      <p:ext uri="{BB962C8B-B14F-4D97-AF65-F5344CB8AC3E}">
        <p14:creationId xmlns:p14="http://schemas.microsoft.com/office/powerpoint/2010/main" val="178407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4A61B4-279A-75B1-7E2F-902CC135E5AD}"/>
              </a:ext>
            </a:extLst>
          </p:cNvPr>
          <p:cNvSpPr>
            <a:spLocks noGrp="1"/>
          </p:cNvSpPr>
          <p:nvPr>
            <p:ph type="title"/>
          </p:nvPr>
        </p:nvSpPr>
        <p:spPr/>
        <p:txBody>
          <a:bodyPr>
            <a:normAutofit/>
          </a:bodyPr>
          <a:lstStyle/>
          <a:p>
            <a:r>
              <a:rPr lang="en-US" altLang="zh-TW" sz="3200" b="0" i="0" u="none" strike="noStrike" baseline="0" dirty="0"/>
              <a:t>Examples of Loss Functions: Generalized Margin Losses</a:t>
            </a:r>
            <a:endParaRPr lang="zh-TW" altLang="en-US" sz="3200" dirty="0"/>
          </a:p>
        </p:txBody>
      </p:sp>
      <p:sp>
        <p:nvSpPr>
          <p:cNvPr id="3" name="內容版面配置區 2">
            <a:extLst>
              <a:ext uri="{FF2B5EF4-FFF2-40B4-BE49-F238E27FC236}">
                <a16:creationId xmlns:a16="http://schemas.microsoft.com/office/drawing/2014/main" id="{E3A3BA58-1BD2-EB73-FD5A-E8F99B0F135F}"/>
              </a:ext>
            </a:extLst>
          </p:cNvPr>
          <p:cNvSpPr>
            <a:spLocks noGrp="1"/>
          </p:cNvSpPr>
          <p:nvPr>
            <p:ph idx="1"/>
          </p:nvPr>
        </p:nvSpPr>
        <p:spPr/>
        <p:txBody>
          <a:bodyPr>
            <a:normAutofit/>
          </a:bodyPr>
          <a:lstStyle/>
          <a:p>
            <a:r>
              <a:rPr lang="en-US" altLang="zh-TW" sz="2400" b="0" i="0" u="none" strike="noStrike" baseline="0" dirty="0"/>
              <a:t>First, we need to define the </a:t>
            </a:r>
            <a:r>
              <a:rPr lang="en-US" altLang="zh-TW" sz="2400" b="0" i="0" u="none" strike="noStrike" baseline="0" dirty="0">
                <a:solidFill>
                  <a:srgbClr val="FF0000"/>
                </a:solidFill>
              </a:rPr>
              <a:t>Most Offending Incorrect Answer</a:t>
            </a:r>
          </a:p>
          <a:p>
            <a:r>
              <a:rPr lang="en-US" altLang="zh-TW" sz="2400" b="0" i="0" u="none" strike="noStrike" baseline="0" dirty="0"/>
              <a:t>Most Offending Incorrect Answer</a:t>
            </a:r>
          </a:p>
          <a:p>
            <a:pPr marL="457200" lvl="1" indent="0">
              <a:buNone/>
            </a:pPr>
            <a:endParaRPr lang="en-US" altLang="zh-TW" sz="2000" dirty="0"/>
          </a:p>
          <a:p>
            <a:pPr marL="457200" lvl="1" indent="0">
              <a:buNone/>
            </a:pPr>
            <a:endParaRPr lang="en-US" altLang="zh-TW" sz="2000" dirty="0"/>
          </a:p>
          <a:p>
            <a:pPr marL="457200" lvl="1" indent="0">
              <a:buNone/>
            </a:pPr>
            <a:endParaRPr lang="en-US" altLang="zh-TW" sz="2000" dirty="0"/>
          </a:p>
          <a:p>
            <a:pPr marL="457200" lvl="1" indent="0">
              <a:buNone/>
            </a:pPr>
            <a:endParaRPr lang="en-US" altLang="zh-TW" sz="2000" dirty="0"/>
          </a:p>
          <a:p>
            <a:endParaRPr lang="zh-TW" altLang="en-US" sz="2400" dirty="0"/>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D33D69B5-974F-E36F-8EA5-F7D456CBEE1E}"/>
                  </a:ext>
                </a:extLst>
              </p:cNvPr>
              <p:cNvSpPr txBox="1"/>
              <p:nvPr/>
            </p:nvSpPr>
            <p:spPr>
              <a:xfrm>
                <a:off x="1266051" y="2897193"/>
                <a:ext cx="9659898" cy="1286058"/>
              </a:xfrm>
              <a:prstGeom prst="rect">
                <a:avLst/>
              </a:prstGeom>
              <a:noFill/>
            </p:spPr>
            <p:txBody>
              <a:bodyPr wrap="square" rtlCol="0">
                <a:spAutoFit/>
              </a:bodyPr>
              <a:lstStyle/>
              <a:p>
                <a:r>
                  <a:rPr lang="en-US" altLang="zh-TW" sz="2400" b="0" i="1" u="none" strike="noStrike" baseline="0" dirty="0"/>
                  <a:t>Let Y be a discrete variable. Then for a training sample </a:t>
                </a:r>
                <a14:m>
                  <m:oMath xmlns:m="http://schemas.openxmlformats.org/officeDocument/2006/math">
                    <m:d>
                      <m:dPr>
                        <m:ctrlPr>
                          <a:rPr lang="en-US" altLang="zh-TW" sz="2400" b="0" i="1" u="none" strike="noStrike" baseline="0" smtClean="0">
                            <a:latin typeface="Cambria Math" panose="02040503050406030204" pitchFamily="18" charset="0"/>
                          </a:rPr>
                        </m:ctrlPr>
                      </m:dPr>
                      <m:e>
                        <m:sSup>
                          <m:sSupPr>
                            <m:ctrlPr>
                              <a:rPr lang="en-US" altLang="zh-TW" sz="2400" b="0" i="1" u="none" strike="noStrike" baseline="0" smtClean="0">
                                <a:latin typeface="Cambria Math" panose="02040503050406030204" pitchFamily="18" charset="0"/>
                              </a:rPr>
                            </m:ctrlPr>
                          </m:sSupPr>
                          <m:e>
                            <m:r>
                              <a:rPr lang="en-US" altLang="zh-TW" sz="2400" b="0" i="1" u="none" strike="noStrike" baseline="0" smtClean="0">
                                <a:latin typeface="Cambria Math" panose="02040503050406030204" pitchFamily="18" charset="0"/>
                              </a:rPr>
                              <m:t>𝑋</m:t>
                            </m:r>
                          </m:e>
                          <m:sup>
                            <m:r>
                              <a:rPr lang="en-US" altLang="zh-TW" sz="2400" b="0" i="1" u="none" strike="noStrike" baseline="0" smtClean="0">
                                <a:latin typeface="Cambria Math" panose="02040503050406030204" pitchFamily="18" charset="0"/>
                              </a:rPr>
                              <m:t>𝑖</m:t>
                            </m:r>
                          </m:sup>
                        </m:sSup>
                        <m:r>
                          <a:rPr lang="en-US" altLang="zh-TW" sz="2400" b="0" i="1" u="none" strike="noStrike" baseline="0" smtClean="0">
                            <a:latin typeface="Cambria Math" panose="02040503050406030204" pitchFamily="18" charset="0"/>
                          </a:rPr>
                          <m:t>,</m:t>
                        </m:r>
                        <m:sSup>
                          <m:sSupPr>
                            <m:ctrlPr>
                              <a:rPr lang="en-US" altLang="zh-TW" sz="2400" b="0" i="1" u="none" strike="noStrike" baseline="0" smtClean="0">
                                <a:latin typeface="Cambria Math" panose="02040503050406030204" pitchFamily="18" charset="0"/>
                              </a:rPr>
                            </m:ctrlPr>
                          </m:sSupPr>
                          <m:e>
                            <m:r>
                              <a:rPr lang="en-US" altLang="zh-TW" sz="2400" b="0" i="1" u="none" strike="noStrike" baseline="0" smtClean="0">
                                <a:latin typeface="Cambria Math" panose="02040503050406030204" pitchFamily="18" charset="0"/>
                              </a:rPr>
                              <m:t>𝑌</m:t>
                            </m:r>
                          </m:e>
                          <m:sup>
                            <m:r>
                              <a:rPr lang="en-US" altLang="zh-TW" sz="2400" b="0" i="1" u="none" strike="noStrike" baseline="0" smtClean="0">
                                <a:latin typeface="Cambria Math" panose="02040503050406030204" pitchFamily="18" charset="0"/>
                              </a:rPr>
                              <m:t>𝑖</m:t>
                            </m:r>
                          </m:sup>
                        </m:sSup>
                      </m:e>
                    </m:d>
                  </m:oMath>
                </a14:m>
                <a:r>
                  <a:rPr lang="en-US" altLang="zh-TW" sz="2400" b="0" i="1" u="none" strike="noStrike" baseline="0" dirty="0"/>
                  <a:t>, the </a:t>
                </a:r>
                <a:r>
                  <a:rPr lang="en-US" altLang="zh-TW" sz="2400" b="1" i="1" u="none" strike="noStrike" baseline="0" dirty="0"/>
                  <a:t>most offending incorrect answer </a:t>
                </a:r>
                <a14:m>
                  <m:oMath xmlns:m="http://schemas.openxmlformats.org/officeDocument/2006/math">
                    <m:sSup>
                      <m:sSupPr>
                        <m:ctrlPr>
                          <a:rPr lang="en-US" altLang="zh-TW" sz="2400" b="0" i="1" smtClean="0">
                            <a:latin typeface="Cambria Math" panose="02040503050406030204" pitchFamily="18" charset="0"/>
                          </a:rPr>
                        </m:ctrlPr>
                      </m:sSupPr>
                      <m:e>
                        <m:acc>
                          <m:accPr>
                            <m:chr m:val="̂"/>
                            <m:ctrlPr>
                              <a:rPr lang="zh-TW" altLang="en-US" sz="2400" i="1" smtClean="0">
                                <a:latin typeface="Cambria Math" panose="02040503050406030204" pitchFamily="18" charset="0"/>
                              </a:rPr>
                            </m:ctrlPr>
                          </m:accPr>
                          <m:e>
                            <m:r>
                              <a:rPr lang="en-US" altLang="zh-TW" sz="2400" b="0" i="1" smtClean="0">
                                <a:latin typeface="Cambria Math" panose="02040503050406030204" pitchFamily="18" charset="0"/>
                              </a:rPr>
                              <m:t>𝑌</m:t>
                            </m:r>
                          </m:e>
                        </m:acc>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 </m:t>
                    </m:r>
                  </m:oMath>
                </a14:m>
                <a:r>
                  <a:rPr lang="en-US" altLang="zh-TW" sz="2400" b="0" i="1" u="none" strike="noStrike" baseline="0" dirty="0"/>
                  <a:t>is the answer that has the lowest energy among all answers that are incorrect:</a:t>
                </a:r>
                <a:endParaRPr lang="zh-TW" altLang="en-US" sz="2400" i="1" dirty="0"/>
              </a:p>
            </p:txBody>
          </p:sp>
        </mc:Choice>
        <mc:Fallback xmlns="">
          <p:sp>
            <p:nvSpPr>
              <p:cNvPr id="6" name="文字方塊 5">
                <a:extLst>
                  <a:ext uri="{FF2B5EF4-FFF2-40B4-BE49-F238E27FC236}">
                    <a16:creationId xmlns:a16="http://schemas.microsoft.com/office/drawing/2014/main" id="{D33D69B5-974F-E36F-8EA5-F7D456CBEE1E}"/>
                  </a:ext>
                </a:extLst>
              </p:cNvPr>
              <p:cNvSpPr txBox="1">
                <a:spLocks noRot="1" noChangeAspect="1" noMove="1" noResize="1" noEditPoints="1" noAdjustHandles="1" noChangeArrowheads="1" noChangeShapeType="1" noTextEdit="1"/>
              </p:cNvSpPr>
              <p:nvPr/>
            </p:nvSpPr>
            <p:spPr>
              <a:xfrm>
                <a:off x="1266051" y="2897193"/>
                <a:ext cx="9659898" cy="1286058"/>
              </a:xfrm>
              <a:prstGeom prst="rect">
                <a:avLst/>
              </a:prstGeom>
              <a:blipFill>
                <a:blip r:embed="rId2"/>
                <a:stretch>
                  <a:fillRect l="-1010" t="-1422" b="-7583"/>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202DCA70-1F1C-63ED-3515-2ACDED688126}"/>
              </a:ext>
            </a:extLst>
          </p:cNvPr>
          <p:cNvSpPr txBox="1"/>
          <p:nvPr/>
        </p:nvSpPr>
        <p:spPr>
          <a:xfrm>
            <a:off x="2144152" y="4829380"/>
            <a:ext cx="1820948" cy="461665"/>
          </a:xfrm>
          <a:prstGeom prst="rect">
            <a:avLst/>
          </a:prstGeom>
          <a:noFill/>
        </p:spPr>
        <p:txBody>
          <a:bodyPr wrap="none" rtlCol="0">
            <a:spAutoFit/>
          </a:bodyPr>
          <a:lstStyle/>
          <a:p>
            <a:r>
              <a:rPr lang="en-US" altLang="zh-TW" sz="2400" dirty="0"/>
              <a:t>Discrete case</a:t>
            </a:r>
            <a:endParaRPr lang="zh-TW" altLang="en-US" sz="2400" dirty="0"/>
          </a:p>
        </p:txBody>
      </p:sp>
      <p:sp>
        <p:nvSpPr>
          <p:cNvPr id="12" name="文字方塊 11">
            <a:extLst>
              <a:ext uri="{FF2B5EF4-FFF2-40B4-BE49-F238E27FC236}">
                <a16:creationId xmlns:a16="http://schemas.microsoft.com/office/drawing/2014/main" id="{CFB59C19-71EC-602C-1083-CE0CE876675F}"/>
              </a:ext>
            </a:extLst>
          </p:cNvPr>
          <p:cNvSpPr txBox="1"/>
          <p:nvPr/>
        </p:nvSpPr>
        <p:spPr>
          <a:xfrm>
            <a:off x="7904541" y="4834385"/>
            <a:ext cx="2227854" cy="461665"/>
          </a:xfrm>
          <a:prstGeom prst="rect">
            <a:avLst/>
          </a:prstGeom>
          <a:noFill/>
        </p:spPr>
        <p:txBody>
          <a:bodyPr wrap="none" rtlCol="0">
            <a:spAutoFit/>
          </a:bodyPr>
          <a:lstStyle/>
          <a:p>
            <a:r>
              <a:rPr lang="en-US" altLang="zh-TW" sz="2400" dirty="0"/>
              <a:t>Continuous case</a:t>
            </a:r>
            <a:endParaRPr lang="zh-TW" altLang="en-US" sz="2400" dirty="0"/>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765496DC-7A2D-465A-D3DF-C189D29FE1F2}"/>
                  </a:ext>
                </a:extLst>
              </p:cNvPr>
              <p:cNvSpPr txBox="1"/>
              <p:nvPr/>
            </p:nvSpPr>
            <p:spPr>
              <a:xfrm>
                <a:off x="1822246" y="5589346"/>
                <a:ext cx="2917722" cy="652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acc>
                            <m:accPr>
                              <m:chr m:val="̂"/>
                              <m:ctrlPr>
                                <a:rPr lang="zh-TW" altLang="en-US" sz="2400" i="1" smtClean="0">
                                  <a:latin typeface="Cambria Math" panose="02040503050406030204" pitchFamily="18" charset="0"/>
                                </a:rPr>
                              </m:ctrlPr>
                            </m:accPr>
                            <m:e>
                              <m:r>
                                <a:rPr lang="en-US" altLang="zh-TW" sz="2400" b="0" i="1" smtClean="0">
                                  <a:latin typeface="Cambria Math" panose="02040503050406030204" pitchFamily="18" charset="0"/>
                                </a:rPr>
                                <m:t>𝑌</m:t>
                              </m:r>
                            </m:e>
                          </m:acc>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argmin</m:t>
                              </m:r>
                            </m:e>
                            <m:lim>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𝑌</m:t>
                              </m:r>
                              <m:r>
                                <m:rPr>
                                  <m:lit/>
                                </m:rPr>
                                <a:rPr lang="en-US" altLang="zh-TW" sz="2400" i="1">
                                  <a:latin typeface="Cambria Math" panose="02040503050406030204" pitchFamily="18" charset="0"/>
                                  <a:ea typeface="Cambria Math" panose="02040503050406030204" pitchFamily="18" charset="0"/>
                                </a:rPr>
                                <m:t>≠</m:t>
                              </m:r>
                              <m:sSup>
                                <m:sSupPr>
                                  <m:ctrlPr>
                                    <a:rPr lang="en-US" altLang="zh-TW" sz="2400" b="0" i="1" smtClean="0">
                                      <a:latin typeface="Cambria Math" panose="02040503050406030204" pitchFamily="18" charset="0"/>
                                      <a:ea typeface="Cambria Math" panose="02040503050406030204" pitchFamily="18" charset="0"/>
                                    </a:rPr>
                                  </m:ctrlPr>
                                </m:sSupPr>
                                <m:e>
                                  <m:r>
                                    <a:rPr lang="en-US" altLang="zh-TW" sz="2400" b="0" i="1" smtClean="0">
                                      <a:latin typeface="Cambria Math" panose="02040503050406030204" pitchFamily="18" charset="0"/>
                                      <a:ea typeface="Cambria Math" panose="02040503050406030204" pitchFamily="18" charset="0"/>
                                    </a:rPr>
                                    <m:t>𝑌</m:t>
                                  </m:r>
                                </m:e>
                                <m:sup>
                                  <m:r>
                                    <a:rPr lang="en-US" altLang="zh-TW" sz="2400" b="0" i="1" smtClean="0">
                                      <a:latin typeface="Cambria Math" panose="02040503050406030204" pitchFamily="18" charset="0"/>
                                      <a:ea typeface="Cambria Math" panose="02040503050406030204" pitchFamily="18" charset="0"/>
                                    </a:rPr>
                                    <m:t>𝑖</m:t>
                                  </m:r>
                                </m:sup>
                              </m:sSup>
                            </m:lim>
                          </m:limLow>
                        </m:fName>
                        <m:e>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𝑌</m:t>
                              </m:r>
                            </m:e>
                          </m:d>
                        </m:e>
                      </m:func>
                    </m:oMath>
                  </m:oMathPara>
                </a14:m>
                <a:endParaRPr lang="zh-TW" altLang="en-US" sz="2400" dirty="0"/>
              </a:p>
            </p:txBody>
          </p:sp>
        </mc:Choice>
        <mc:Fallback xmlns="">
          <p:sp>
            <p:nvSpPr>
              <p:cNvPr id="13" name="文字方塊 12">
                <a:extLst>
                  <a:ext uri="{FF2B5EF4-FFF2-40B4-BE49-F238E27FC236}">
                    <a16:creationId xmlns:a16="http://schemas.microsoft.com/office/drawing/2014/main" id="{765496DC-7A2D-465A-D3DF-C189D29FE1F2}"/>
                  </a:ext>
                </a:extLst>
              </p:cNvPr>
              <p:cNvSpPr txBox="1">
                <a:spLocks noRot="1" noChangeAspect="1" noMove="1" noResize="1" noEditPoints="1" noAdjustHandles="1" noChangeArrowheads="1" noChangeShapeType="1" noTextEdit="1"/>
              </p:cNvSpPr>
              <p:nvPr/>
            </p:nvSpPr>
            <p:spPr>
              <a:xfrm>
                <a:off x="1822246" y="5589346"/>
                <a:ext cx="2917722" cy="652871"/>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FA298EFA-7500-D8EA-3513-DD84F0DC138B}"/>
                  </a:ext>
                </a:extLst>
              </p:cNvPr>
              <p:cNvSpPr txBox="1"/>
              <p:nvPr/>
            </p:nvSpPr>
            <p:spPr>
              <a:xfrm>
                <a:off x="7271323" y="5594351"/>
                <a:ext cx="3494290" cy="677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acc>
                            <m:accPr>
                              <m:chr m:val="̂"/>
                              <m:ctrlPr>
                                <a:rPr lang="zh-TW" altLang="en-US" sz="2400" i="1" smtClean="0">
                                  <a:latin typeface="Cambria Math" panose="02040503050406030204" pitchFamily="18" charset="0"/>
                                </a:rPr>
                              </m:ctrlPr>
                            </m:accPr>
                            <m:e>
                              <m:r>
                                <a:rPr lang="en-US" altLang="zh-TW" sz="2400" b="0" i="1" smtClean="0">
                                  <a:latin typeface="Cambria Math" panose="02040503050406030204" pitchFamily="18" charset="0"/>
                                </a:rPr>
                                <m:t>𝑌</m:t>
                              </m:r>
                            </m:e>
                          </m:acc>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argmin</m:t>
                              </m:r>
                            </m:e>
                            <m:lim>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&gt;</m:t>
                              </m:r>
                              <m:r>
                                <a:rPr lang="en-US" altLang="zh-TW" sz="2400" b="0" i="1" smtClean="0">
                                  <a:latin typeface="Cambria Math" panose="02040503050406030204" pitchFamily="18" charset="0"/>
                                </a:rPr>
                                <m:t>𝜖</m:t>
                              </m:r>
                              <m:r>
                                <a:rPr lang="en-US" altLang="zh-TW" sz="2400" b="0" i="1" smtClean="0">
                                  <a:latin typeface="Cambria Math" panose="02040503050406030204" pitchFamily="18" charset="0"/>
                                </a:rPr>
                                <m:t> </m:t>
                              </m:r>
                            </m:lim>
                          </m:limLow>
                        </m:fName>
                        <m:e>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𝑌</m:t>
                              </m:r>
                            </m:e>
                          </m:d>
                        </m:e>
                      </m:func>
                    </m:oMath>
                  </m:oMathPara>
                </a14:m>
                <a:endParaRPr lang="zh-TW" altLang="en-US" sz="2400" dirty="0"/>
              </a:p>
            </p:txBody>
          </p:sp>
        </mc:Choice>
        <mc:Fallback xmlns="">
          <p:sp>
            <p:nvSpPr>
              <p:cNvPr id="14" name="文字方塊 13">
                <a:extLst>
                  <a:ext uri="{FF2B5EF4-FFF2-40B4-BE49-F238E27FC236}">
                    <a16:creationId xmlns:a16="http://schemas.microsoft.com/office/drawing/2014/main" id="{FA298EFA-7500-D8EA-3513-DD84F0DC138B}"/>
                  </a:ext>
                </a:extLst>
              </p:cNvPr>
              <p:cNvSpPr txBox="1">
                <a:spLocks noRot="1" noChangeAspect="1" noMove="1" noResize="1" noEditPoints="1" noAdjustHandles="1" noChangeArrowheads="1" noChangeShapeType="1" noTextEdit="1"/>
              </p:cNvSpPr>
              <p:nvPr/>
            </p:nvSpPr>
            <p:spPr>
              <a:xfrm>
                <a:off x="7271323" y="5594351"/>
                <a:ext cx="3494290" cy="677493"/>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2262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39C8ED-92D4-2F98-B315-B8481787AB15}"/>
              </a:ext>
            </a:extLst>
          </p:cNvPr>
          <p:cNvSpPr>
            <a:spLocks noGrp="1"/>
          </p:cNvSpPr>
          <p:nvPr>
            <p:ph type="title"/>
          </p:nvPr>
        </p:nvSpPr>
        <p:spPr/>
        <p:txBody>
          <a:bodyPr>
            <a:normAutofit/>
          </a:bodyPr>
          <a:lstStyle/>
          <a:p>
            <a:r>
              <a:rPr lang="en-US" altLang="zh-TW" sz="3200" b="0" i="0" u="none" strike="noStrike" baseline="0" dirty="0"/>
              <a:t>Examples of Loss Functions: Generalized Margin Losses</a:t>
            </a:r>
            <a:endParaRPr lang="zh-TW" altLang="en-US" sz="3200" dirty="0"/>
          </a:p>
        </p:txBody>
      </p:sp>
      <p:sp>
        <p:nvSpPr>
          <p:cNvPr id="3" name="內容版面配置區 2">
            <a:extLst>
              <a:ext uri="{FF2B5EF4-FFF2-40B4-BE49-F238E27FC236}">
                <a16:creationId xmlns:a16="http://schemas.microsoft.com/office/drawing/2014/main" id="{0CBF3A46-8607-F08E-8CDA-5A337EAE071A}"/>
              </a:ext>
            </a:extLst>
          </p:cNvPr>
          <p:cNvSpPr>
            <a:spLocks noGrp="1"/>
          </p:cNvSpPr>
          <p:nvPr>
            <p:ph idx="1"/>
          </p:nvPr>
        </p:nvSpPr>
        <p:spPr/>
        <p:txBody>
          <a:bodyPr/>
          <a:lstStyle/>
          <a:p>
            <a:r>
              <a:rPr lang="en-US" altLang="zh-TW" dirty="0"/>
              <a:t>The </a:t>
            </a:r>
            <a:r>
              <a:rPr lang="en-US" altLang="zh-TW" sz="2400" dirty="0"/>
              <a:t>generalized margin loss is the more robust version of generalized perception loss, as it directly use the energy of the most offending incorrect answer in the contrastive term</a:t>
            </a:r>
          </a:p>
          <a:p>
            <a:endParaRPr lang="en-US" altLang="zh-TW" sz="2400" dirty="0"/>
          </a:p>
          <a:p>
            <a:endParaRPr lang="en-US" altLang="zh-TW" sz="2400" dirty="0"/>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B7A03B21-1682-3D21-C18C-4AA514B680CE}"/>
                  </a:ext>
                </a:extLst>
              </p:cNvPr>
              <p:cNvSpPr txBox="1"/>
              <p:nvPr/>
            </p:nvSpPr>
            <p:spPr>
              <a:xfrm>
                <a:off x="3198540" y="3152642"/>
                <a:ext cx="5794920"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𝑚𝑎𝑟𝑔𝑖𝑛</m:t>
                          </m:r>
                        </m:sub>
                      </m:sSub>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𝑄</m:t>
                          </m:r>
                        </m:e>
                        <m:sub>
                          <m:r>
                            <a:rPr lang="en-US" altLang="zh-TW" sz="2400" b="0" i="1" smtClean="0">
                              <a:latin typeface="Cambria Math" panose="02040503050406030204" pitchFamily="18" charset="0"/>
                            </a:rPr>
                            <m:t>𝑚</m:t>
                          </m:r>
                        </m:sub>
                      </m:sSub>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zh-TW" altLang="en-US" sz="2400" i="1">
                                          <a:latin typeface="Cambria Math" panose="02040503050406030204" pitchFamily="18" charset="0"/>
                                        </a:rPr>
                                      </m:ctrlPr>
                                    </m:accPr>
                                    <m:e>
                                      <m:r>
                                        <a:rPr lang="en-US" altLang="zh-TW" sz="2400" i="1">
                                          <a:latin typeface="Cambria Math" panose="02040503050406030204" pitchFamily="18" charset="0"/>
                                        </a:rPr>
                                        <m:t>𝑌</m:t>
                                      </m:r>
                                    </m:e>
                                  </m:acc>
                                </m:e>
                                <m:sup>
                                  <m:r>
                                    <a:rPr lang="en-US" altLang="zh-TW" sz="2400" i="1">
                                      <a:latin typeface="Cambria Math" panose="02040503050406030204" pitchFamily="18" charset="0"/>
                                    </a:rPr>
                                    <m:t>𝑖</m:t>
                                  </m:r>
                                </m:sup>
                              </m:sSup>
                            </m:e>
                          </m:d>
                        </m:e>
                      </m:d>
                    </m:oMath>
                  </m:oMathPara>
                </a14:m>
                <a:endParaRPr lang="zh-TW" altLang="en-US" sz="2400" dirty="0"/>
              </a:p>
            </p:txBody>
          </p:sp>
        </mc:Choice>
        <mc:Fallback xmlns="">
          <p:sp>
            <p:nvSpPr>
              <p:cNvPr id="8" name="文字方塊 7">
                <a:extLst>
                  <a:ext uri="{FF2B5EF4-FFF2-40B4-BE49-F238E27FC236}">
                    <a16:creationId xmlns:a16="http://schemas.microsoft.com/office/drawing/2014/main" id="{B7A03B21-1682-3D21-C18C-4AA514B680CE}"/>
                  </a:ext>
                </a:extLst>
              </p:cNvPr>
              <p:cNvSpPr txBox="1">
                <a:spLocks noRot="1" noChangeAspect="1" noMove="1" noResize="1" noEditPoints="1" noAdjustHandles="1" noChangeArrowheads="1" noChangeShapeType="1" noTextEdit="1"/>
              </p:cNvSpPr>
              <p:nvPr/>
            </p:nvSpPr>
            <p:spPr>
              <a:xfrm>
                <a:off x="3198540" y="3152642"/>
                <a:ext cx="5794920" cy="552715"/>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4E92E2EE-B2B4-7611-F8B3-E6CA2AEE2FE6}"/>
                  </a:ext>
                </a:extLst>
              </p:cNvPr>
              <p:cNvSpPr txBox="1"/>
              <p:nvPr/>
            </p:nvSpPr>
            <p:spPr>
              <a:xfrm>
                <a:off x="1482960" y="4026209"/>
                <a:ext cx="10245620" cy="830997"/>
              </a:xfrm>
              <a:prstGeom prst="rect">
                <a:avLst/>
              </a:prstGeom>
              <a:noFill/>
            </p:spPr>
            <p:txBody>
              <a:bodyPr wrap="square" rtlCol="0">
                <a:spAutoFit/>
              </a:bodyPr>
              <a:lstStyle/>
              <a:p>
                <a:r>
                  <a:rPr lang="en-US" altLang="zh-TW" sz="2400" dirty="0"/>
                  <a:t>Here </a:t>
                </a:r>
                <a14:m>
                  <m:oMath xmlns:m="http://schemas.openxmlformats.org/officeDocument/2006/math">
                    <m:r>
                      <a:rPr lang="en-US" altLang="zh-TW" sz="2400" b="0" i="1" smtClean="0">
                        <a:solidFill>
                          <a:srgbClr val="FF0000"/>
                        </a:solidFill>
                        <a:latin typeface="Cambria Math" panose="02040503050406030204" pitchFamily="18" charset="0"/>
                      </a:rPr>
                      <m:t>𝑚</m:t>
                    </m:r>
                  </m:oMath>
                </a14:m>
                <a:r>
                  <a:rPr lang="en-US" altLang="zh-TW" sz="2400" dirty="0">
                    <a:solidFill>
                      <a:srgbClr val="FF0000"/>
                    </a:solidFill>
                  </a:rPr>
                  <a:t> is a positive parameter called margin </a:t>
                </a:r>
                <a:r>
                  <a:rPr lang="en-US" altLang="zh-TW" sz="2400" dirty="0"/>
                  <a:t>and </a:t>
                </a:r>
                <a14:m>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𝑄</m:t>
                        </m:r>
                      </m:e>
                      <m:sub>
                        <m:r>
                          <a:rPr lang="en-US" altLang="zh-TW" sz="2400" b="0" i="1" smtClean="0">
                            <a:latin typeface="Cambria Math" panose="02040503050406030204" pitchFamily="18" charset="0"/>
                          </a:rPr>
                          <m:t>𝑚</m:t>
                        </m:r>
                      </m:sub>
                    </m:sSub>
                  </m:oMath>
                </a14:m>
                <a:r>
                  <a:rPr lang="en-US" altLang="zh-TW" sz="2400" dirty="0"/>
                  <a:t> is a function whose gradient has a positive dot product with vector </a:t>
                </a:r>
                <a14:m>
                  <m:oMath xmlns:m="http://schemas.openxmlformats.org/officeDocument/2006/math">
                    <m:d>
                      <m:dPr>
                        <m:begChr m:val="["/>
                        <m:endChr m:val="]"/>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1,−1</m:t>
                        </m:r>
                      </m:e>
                    </m:d>
                  </m:oMath>
                </a14:m>
                <a:r>
                  <a:rPr lang="en-US" altLang="zh-TW" sz="2400" dirty="0"/>
                  <a:t> </a:t>
                </a:r>
                <a:endParaRPr lang="zh-TW" altLang="en-US" sz="2400" dirty="0"/>
              </a:p>
            </p:txBody>
          </p:sp>
        </mc:Choice>
        <mc:Fallback xmlns="">
          <p:sp>
            <p:nvSpPr>
              <p:cNvPr id="9" name="文字方塊 8">
                <a:extLst>
                  <a:ext uri="{FF2B5EF4-FFF2-40B4-BE49-F238E27FC236}">
                    <a16:creationId xmlns:a16="http://schemas.microsoft.com/office/drawing/2014/main" id="{4E92E2EE-B2B4-7611-F8B3-E6CA2AEE2FE6}"/>
                  </a:ext>
                </a:extLst>
              </p:cNvPr>
              <p:cNvSpPr txBox="1">
                <a:spLocks noRot="1" noChangeAspect="1" noMove="1" noResize="1" noEditPoints="1" noAdjustHandles="1" noChangeArrowheads="1" noChangeShapeType="1" noTextEdit="1"/>
              </p:cNvSpPr>
              <p:nvPr/>
            </p:nvSpPr>
            <p:spPr>
              <a:xfrm>
                <a:off x="1482960" y="4026209"/>
                <a:ext cx="10245620" cy="830997"/>
              </a:xfrm>
              <a:prstGeom prst="rect">
                <a:avLst/>
              </a:prstGeom>
              <a:blipFill>
                <a:blip r:embed="rId3"/>
                <a:stretch>
                  <a:fillRect l="-892" t="-5839" b="-15328"/>
                </a:stretch>
              </a:blipFill>
            </p:spPr>
            <p:txBody>
              <a:bodyPr/>
              <a:lstStyle/>
              <a:p>
                <a:r>
                  <a:rPr lang="zh-TW" altLang="en-US">
                    <a:noFill/>
                  </a:rPr>
                  <a:t> </a:t>
                </a:r>
              </a:p>
            </p:txBody>
          </p:sp>
        </mc:Fallback>
      </mc:AlternateContent>
      <p:sp>
        <p:nvSpPr>
          <p:cNvPr id="10" name="箭號: 上-下雙向 9">
            <a:extLst>
              <a:ext uri="{FF2B5EF4-FFF2-40B4-BE49-F238E27FC236}">
                <a16:creationId xmlns:a16="http://schemas.microsoft.com/office/drawing/2014/main" id="{DD2F1748-AEAF-55E3-14C0-77DAE1174722}"/>
              </a:ext>
            </a:extLst>
          </p:cNvPr>
          <p:cNvSpPr/>
          <p:nvPr/>
        </p:nvSpPr>
        <p:spPr>
          <a:xfrm>
            <a:off x="5710335" y="4911857"/>
            <a:ext cx="484632" cy="715283"/>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68457E2-D5F4-A101-4865-6905414CEC60}"/>
                  </a:ext>
                </a:extLst>
              </p:cNvPr>
              <p:cNvSpPr txBox="1"/>
              <p:nvPr/>
            </p:nvSpPr>
            <p:spPr>
              <a:xfrm>
                <a:off x="3057604" y="5802722"/>
                <a:ext cx="6094874" cy="509178"/>
              </a:xfrm>
              <a:prstGeom prst="rect">
                <a:avLst/>
              </a:prstGeom>
              <a:noFill/>
            </p:spPr>
            <p:txBody>
              <a:bodyPr wrap="none" rtlCol="0">
                <a:spAutoFit/>
              </a:bodyPr>
              <a:lstStyle/>
              <a:p>
                <a14:m>
                  <m:oMath xmlns:m="http://schemas.openxmlformats.org/officeDocument/2006/math">
                    <m:r>
                      <a:rPr lang="en-US" altLang="zh-TW" sz="240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zh-TW" altLang="en-US" sz="2400" i="1">
                                    <a:latin typeface="Cambria Math" panose="02040503050406030204" pitchFamily="18" charset="0"/>
                                  </a:rPr>
                                </m:ctrlPr>
                              </m:accPr>
                              <m:e>
                                <m:r>
                                  <a:rPr lang="en-US" altLang="zh-TW" sz="2400" i="1">
                                    <a:latin typeface="Cambria Math" panose="02040503050406030204" pitchFamily="18" charset="0"/>
                                  </a:rPr>
                                  <m:t>𝑌</m:t>
                                </m:r>
                              </m:e>
                            </m:acc>
                          </m:e>
                          <m:sup>
                            <m:r>
                              <a:rPr lang="en-US" altLang="zh-TW" sz="2400" i="1">
                                <a:latin typeface="Cambria Math" panose="02040503050406030204" pitchFamily="18" charset="0"/>
                              </a:rPr>
                              <m:t>𝑖</m:t>
                            </m:r>
                          </m:sup>
                        </m:sSup>
                      </m:e>
                    </m:d>
                  </m:oMath>
                </a14:m>
                <a:r>
                  <a:rPr lang="zh-TW" altLang="en-US" sz="2400" dirty="0"/>
                  <a:t> </a:t>
                </a:r>
                <a:r>
                  <a:rPr lang="en-US" altLang="zh-TW" sz="2400" dirty="0"/>
                  <a:t>is bigger than </a:t>
                </a:r>
                <a14:m>
                  <m:oMath xmlns:m="http://schemas.openxmlformats.org/officeDocument/2006/math">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oMath>
                </a14:m>
                <a:r>
                  <a:rPr lang="zh-TW" altLang="en-US" sz="2400" dirty="0"/>
                  <a:t> </a:t>
                </a:r>
                <a:r>
                  <a:rPr lang="en-US" altLang="zh-TW" sz="2400" dirty="0"/>
                  <a:t>by at least </a:t>
                </a:r>
                <a14:m>
                  <m:oMath xmlns:m="http://schemas.openxmlformats.org/officeDocument/2006/math">
                    <m:r>
                      <a:rPr lang="en-US" altLang="zh-TW" sz="2400" b="0" i="1" smtClean="0">
                        <a:latin typeface="Cambria Math" panose="02040503050406030204" pitchFamily="18" charset="0"/>
                      </a:rPr>
                      <m:t>𝑚</m:t>
                    </m:r>
                  </m:oMath>
                </a14:m>
                <a:endParaRPr lang="zh-TW" altLang="en-US" sz="2400" i="1" dirty="0"/>
              </a:p>
            </p:txBody>
          </p:sp>
        </mc:Choice>
        <mc:Fallback xmlns="">
          <p:sp>
            <p:nvSpPr>
              <p:cNvPr id="11" name="文字方塊 10">
                <a:extLst>
                  <a:ext uri="{FF2B5EF4-FFF2-40B4-BE49-F238E27FC236}">
                    <a16:creationId xmlns:a16="http://schemas.microsoft.com/office/drawing/2014/main" id="{068457E2-D5F4-A101-4865-6905414CEC60}"/>
                  </a:ext>
                </a:extLst>
              </p:cNvPr>
              <p:cNvSpPr txBox="1">
                <a:spLocks noRot="1" noChangeAspect="1" noMove="1" noResize="1" noEditPoints="1" noAdjustHandles="1" noChangeArrowheads="1" noChangeShapeType="1" noTextEdit="1"/>
              </p:cNvSpPr>
              <p:nvPr/>
            </p:nvSpPr>
            <p:spPr>
              <a:xfrm>
                <a:off x="3057604" y="5802722"/>
                <a:ext cx="6094874" cy="509178"/>
              </a:xfrm>
              <a:prstGeom prst="rect">
                <a:avLst/>
              </a:prstGeom>
              <a:blipFill>
                <a:blip r:embed="rId4"/>
                <a:stretch>
                  <a:fillRect t="-3614" b="-240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2536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B16BE0-73F8-6553-D981-638FC1492ECF}"/>
              </a:ext>
            </a:extLst>
          </p:cNvPr>
          <p:cNvSpPr>
            <a:spLocks noGrp="1"/>
          </p:cNvSpPr>
          <p:nvPr>
            <p:ph type="title"/>
          </p:nvPr>
        </p:nvSpPr>
        <p:spPr/>
        <p:txBody>
          <a:bodyPr>
            <a:normAutofit/>
          </a:bodyPr>
          <a:lstStyle/>
          <a:p>
            <a:r>
              <a:rPr lang="en-US" altLang="zh-TW" sz="3200" i="0" u="none" strike="noStrike" baseline="0" dirty="0"/>
              <a:t>Hinge Loss and Log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582D15-EECB-8E08-A1AE-84F3E89BCB99}"/>
                  </a:ext>
                </a:extLst>
              </p:cNvPr>
              <p:cNvSpPr>
                <a:spLocks noGrp="1"/>
              </p:cNvSpPr>
              <p:nvPr>
                <p:ph idx="1"/>
              </p:nvPr>
            </p:nvSpPr>
            <p:spPr/>
            <p:txBody>
              <a:bodyPr>
                <a:normAutofit/>
              </a:bodyPr>
              <a:lstStyle/>
              <a:p>
                <a:r>
                  <a:rPr lang="en-US" altLang="zh-TW" sz="2400" dirty="0"/>
                  <a:t>Hinge loss</a:t>
                </a:r>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h𝑖𝑛𝑔𝑒</m:t>
                          </m:r>
                        </m:sub>
                      </m:sSub>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𝑚𝑎𝑥</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0,</m:t>
                          </m:r>
                          <m:r>
                            <a:rPr lang="en-US" altLang="zh-TW" sz="2400" b="0" i="1" smtClean="0">
                              <a:latin typeface="Cambria Math" panose="02040503050406030204" pitchFamily="18" charset="0"/>
                            </a:rPr>
                            <m:t>𝑚</m:t>
                          </m:r>
                          <m:r>
                            <a:rPr lang="en-US" altLang="zh-TW" sz="2400" i="1">
                              <a:latin typeface="Cambria Math" panose="02040503050406030204" pitchFamily="18" charset="0"/>
                            </a:rPr>
                            <m:t>+</m:t>
                          </m:r>
                          <m:r>
                            <a:rPr lang="en-US" altLang="zh-TW" sz="240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zh-TW" altLang="en-US" sz="2400" i="1">
                                          <a:latin typeface="Cambria Math" panose="02040503050406030204" pitchFamily="18" charset="0"/>
                                        </a:rPr>
                                      </m:ctrlPr>
                                    </m:accPr>
                                    <m:e>
                                      <m:r>
                                        <a:rPr lang="en-US" altLang="zh-TW" sz="2400" i="1">
                                          <a:latin typeface="Cambria Math" panose="02040503050406030204" pitchFamily="18" charset="0"/>
                                        </a:rPr>
                                        <m:t>𝑌</m:t>
                                      </m:r>
                                    </m:e>
                                  </m:acc>
                                </m:e>
                                <m:sup>
                                  <m:r>
                                    <a:rPr lang="en-US" altLang="zh-TW" sz="2400" i="1">
                                      <a:latin typeface="Cambria Math" panose="02040503050406030204" pitchFamily="18" charset="0"/>
                                    </a:rPr>
                                    <m:t>𝑖</m:t>
                                  </m:r>
                                </m:sup>
                              </m:sSup>
                            </m:e>
                          </m:d>
                        </m:e>
                      </m:d>
                    </m:oMath>
                  </m:oMathPara>
                </a14:m>
                <a:endParaRPr lang="en-US" altLang="zh-TW" sz="2400" dirty="0"/>
              </a:p>
              <a:p>
                <a:r>
                  <a:rPr lang="en-US" altLang="zh-TW" sz="2400" dirty="0"/>
                  <a:t>Log loss</a:t>
                </a:r>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𝑙𝑜𝑔</m:t>
                          </m:r>
                        </m:sub>
                      </m:sSub>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1+</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zh-TW" altLang="en-US" sz="2400" i="1">
                                                  <a:latin typeface="Cambria Math" panose="02040503050406030204" pitchFamily="18" charset="0"/>
                                                </a:rPr>
                                              </m:ctrlPr>
                                            </m:accPr>
                                            <m:e>
                                              <m:r>
                                                <a:rPr lang="en-US" altLang="zh-TW" sz="2400" i="1">
                                                  <a:latin typeface="Cambria Math" panose="02040503050406030204" pitchFamily="18" charset="0"/>
                                                </a:rPr>
                                                <m:t>𝑌</m:t>
                                              </m:r>
                                            </m:e>
                                          </m:acc>
                                        </m:e>
                                        <m:sup>
                                          <m:r>
                                            <a:rPr lang="en-US" altLang="zh-TW" sz="2400" i="1">
                                              <a:latin typeface="Cambria Math" panose="02040503050406030204" pitchFamily="18" charset="0"/>
                                            </a:rPr>
                                            <m:t>𝑖</m:t>
                                          </m:r>
                                        </m:sup>
                                      </m:sSup>
                                    </m:e>
                                  </m:d>
                                </m:sup>
                              </m:sSup>
                            </m:e>
                          </m:d>
                        </m:e>
                      </m:func>
                    </m:oMath>
                  </m:oMathPara>
                </a14:m>
                <a:endParaRPr lang="en-US" altLang="zh-TW" sz="2400" dirty="0"/>
              </a:p>
            </p:txBody>
          </p:sp>
        </mc:Choice>
        <mc:Fallback xmlns="">
          <p:sp>
            <p:nvSpPr>
              <p:cNvPr id="3" name="內容版面配置區 2">
                <a:extLst>
                  <a:ext uri="{FF2B5EF4-FFF2-40B4-BE49-F238E27FC236}">
                    <a16:creationId xmlns:a16="http://schemas.microsoft.com/office/drawing/2014/main" id="{28582D15-EECB-8E08-A1AE-84F3E89BCB99}"/>
                  </a:ext>
                </a:extLst>
              </p:cNvPr>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D998CFA-7D43-FA30-DC1A-24D6E4C15DB1}"/>
                  </a:ext>
                </a:extLst>
              </p:cNvPr>
              <p:cNvSpPr txBox="1"/>
              <p:nvPr/>
            </p:nvSpPr>
            <p:spPr>
              <a:xfrm>
                <a:off x="10137334" y="2174233"/>
                <a:ext cx="1471300" cy="461665"/>
              </a:xfrm>
              <a:prstGeom prst="rect">
                <a:avLst/>
              </a:prstGeom>
              <a:noFill/>
            </p:spPr>
            <p:txBody>
              <a:bodyPr wrap="none" rtlCol="0">
                <a:spAutoFit/>
              </a:bodyPr>
              <a:lstStyle/>
              <a:p>
                <a:r>
                  <a:rPr lang="en-US" altLang="zh-TW" sz="2400" dirty="0"/>
                  <a:t>margin: </a:t>
                </a:r>
                <a14:m>
                  <m:oMath xmlns:m="http://schemas.openxmlformats.org/officeDocument/2006/math">
                    <m:r>
                      <a:rPr lang="en-US" altLang="zh-TW" sz="2400" b="0" i="1" smtClean="0">
                        <a:latin typeface="Cambria Math" panose="02040503050406030204" pitchFamily="18" charset="0"/>
                      </a:rPr>
                      <m:t>𝑚</m:t>
                    </m:r>
                  </m:oMath>
                </a14:m>
                <a:endParaRPr lang="zh-TW" altLang="en-US" sz="2400" dirty="0"/>
              </a:p>
            </p:txBody>
          </p:sp>
        </mc:Choice>
        <mc:Fallback xmlns="">
          <p:sp>
            <p:nvSpPr>
              <p:cNvPr id="6" name="文字方塊 5">
                <a:extLst>
                  <a:ext uri="{FF2B5EF4-FFF2-40B4-BE49-F238E27FC236}">
                    <a16:creationId xmlns:a16="http://schemas.microsoft.com/office/drawing/2014/main" id="{2D998CFA-7D43-FA30-DC1A-24D6E4C15DB1}"/>
                  </a:ext>
                </a:extLst>
              </p:cNvPr>
              <p:cNvSpPr txBox="1">
                <a:spLocks noRot="1" noChangeAspect="1" noMove="1" noResize="1" noEditPoints="1" noAdjustHandles="1" noChangeArrowheads="1" noChangeShapeType="1" noTextEdit="1"/>
              </p:cNvSpPr>
              <p:nvPr/>
            </p:nvSpPr>
            <p:spPr>
              <a:xfrm>
                <a:off x="10137334" y="2174233"/>
                <a:ext cx="1471300" cy="461665"/>
              </a:xfrm>
              <a:prstGeom prst="rect">
                <a:avLst/>
              </a:prstGeom>
              <a:blipFill>
                <a:blip r:embed="rId3"/>
                <a:stretch>
                  <a:fillRect l="-6639"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9BBB1D20-FAB9-ADE9-A686-A0229A300287}"/>
                  </a:ext>
                </a:extLst>
              </p:cNvPr>
              <p:cNvSpPr txBox="1"/>
              <p:nvPr/>
            </p:nvSpPr>
            <p:spPr>
              <a:xfrm>
                <a:off x="10139386" y="3020290"/>
                <a:ext cx="1469248" cy="461665"/>
              </a:xfrm>
              <a:prstGeom prst="rect">
                <a:avLst/>
              </a:prstGeom>
              <a:noFill/>
            </p:spPr>
            <p:txBody>
              <a:bodyPr wrap="none" rtlCol="0">
                <a:spAutoFit/>
              </a:bodyPr>
              <a:lstStyle/>
              <a:p>
                <a:r>
                  <a:rPr lang="en-US" altLang="zh-TW" sz="2400" dirty="0"/>
                  <a:t>margin: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endParaRPr lang="zh-TW" altLang="en-US" sz="2400" dirty="0"/>
              </a:p>
            </p:txBody>
          </p:sp>
        </mc:Choice>
        <mc:Fallback xmlns="">
          <p:sp>
            <p:nvSpPr>
              <p:cNvPr id="9" name="文字方塊 8">
                <a:extLst>
                  <a:ext uri="{FF2B5EF4-FFF2-40B4-BE49-F238E27FC236}">
                    <a16:creationId xmlns:a16="http://schemas.microsoft.com/office/drawing/2014/main" id="{9BBB1D20-FAB9-ADE9-A686-A0229A300287}"/>
                  </a:ext>
                </a:extLst>
              </p:cNvPr>
              <p:cNvSpPr txBox="1">
                <a:spLocks noRot="1" noChangeAspect="1" noMove="1" noResize="1" noEditPoints="1" noAdjustHandles="1" noChangeArrowheads="1" noChangeShapeType="1" noTextEdit="1"/>
              </p:cNvSpPr>
              <p:nvPr/>
            </p:nvSpPr>
            <p:spPr>
              <a:xfrm>
                <a:off x="10139386" y="3020290"/>
                <a:ext cx="1469248" cy="461665"/>
              </a:xfrm>
              <a:prstGeom prst="rect">
                <a:avLst/>
              </a:prstGeom>
              <a:blipFill>
                <a:blip r:embed="rId4"/>
                <a:stretch>
                  <a:fillRect l="-6224" t="-10526" b="-28947"/>
                </a:stretch>
              </a:blipFill>
            </p:spPr>
            <p:txBody>
              <a:bodyPr/>
              <a:lstStyle/>
              <a:p>
                <a:r>
                  <a:rPr lang="zh-TW" altLang="en-US">
                    <a:noFill/>
                  </a:rPr>
                  <a:t> </a:t>
                </a:r>
              </a:p>
            </p:txBody>
          </p:sp>
        </mc:Fallback>
      </mc:AlternateContent>
      <p:pic>
        <p:nvPicPr>
          <p:cNvPr id="12" name="圖片 11">
            <a:extLst>
              <a:ext uri="{FF2B5EF4-FFF2-40B4-BE49-F238E27FC236}">
                <a16:creationId xmlns:a16="http://schemas.microsoft.com/office/drawing/2014/main" id="{923A92FE-5C1F-BD34-D964-D2323F0885C5}"/>
              </a:ext>
            </a:extLst>
          </p:cNvPr>
          <p:cNvPicPr>
            <a:picLocks noChangeAspect="1"/>
          </p:cNvPicPr>
          <p:nvPr/>
        </p:nvPicPr>
        <p:blipFill>
          <a:blip r:embed="rId5"/>
          <a:stretch>
            <a:fillRect/>
          </a:stretch>
        </p:blipFill>
        <p:spPr>
          <a:xfrm>
            <a:off x="1129004" y="4089748"/>
            <a:ext cx="4237653" cy="2656285"/>
          </a:xfrm>
          <a:prstGeom prst="rect">
            <a:avLst/>
          </a:prstGeom>
        </p:spPr>
      </p:pic>
      <p:pic>
        <p:nvPicPr>
          <p:cNvPr id="15" name="圖片 14">
            <a:extLst>
              <a:ext uri="{FF2B5EF4-FFF2-40B4-BE49-F238E27FC236}">
                <a16:creationId xmlns:a16="http://schemas.microsoft.com/office/drawing/2014/main" id="{EDA24D41-6FA0-1C28-8CBD-3D4A3A0AD069}"/>
              </a:ext>
            </a:extLst>
          </p:cNvPr>
          <p:cNvPicPr>
            <a:picLocks noChangeAspect="1"/>
          </p:cNvPicPr>
          <p:nvPr/>
        </p:nvPicPr>
        <p:blipFill>
          <a:blip r:embed="rId6"/>
          <a:stretch>
            <a:fillRect/>
          </a:stretch>
        </p:blipFill>
        <p:spPr>
          <a:xfrm>
            <a:off x="6484776" y="4201715"/>
            <a:ext cx="3750905" cy="2656286"/>
          </a:xfrm>
          <a:prstGeom prst="rect">
            <a:avLst/>
          </a:prstGeom>
        </p:spPr>
      </p:pic>
      <p:sp>
        <p:nvSpPr>
          <p:cNvPr id="16" name="文字方塊 15">
            <a:extLst>
              <a:ext uri="{FF2B5EF4-FFF2-40B4-BE49-F238E27FC236}">
                <a16:creationId xmlns:a16="http://schemas.microsoft.com/office/drawing/2014/main" id="{96F61426-2CEF-C909-DC47-CC104C31098E}"/>
              </a:ext>
            </a:extLst>
          </p:cNvPr>
          <p:cNvSpPr txBox="1"/>
          <p:nvPr/>
        </p:nvSpPr>
        <p:spPr>
          <a:xfrm>
            <a:off x="2519265" y="3905082"/>
            <a:ext cx="1133324" cy="369332"/>
          </a:xfrm>
          <a:prstGeom prst="rect">
            <a:avLst/>
          </a:prstGeom>
          <a:noFill/>
        </p:spPr>
        <p:txBody>
          <a:bodyPr wrap="none" rtlCol="0">
            <a:spAutoFit/>
          </a:bodyPr>
          <a:lstStyle/>
          <a:p>
            <a:r>
              <a:rPr lang="en-US" altLang="zh-TW" dirty="0"/>
              <a:t>Hinge loss</a:t>
            </a:r>
            <a:endParaRPr lang="zh-TW" altLang="en-US" dirty="0"/>
          </a:p>
        </p:txBody>
      </p:sp>
      <p:sp>
        <p:nvSpPr>
          <p:cNvPr id="17" name="文字方塊 16">
            <a:extLst>
              <a:ext uri="{FF2B5EF4-FFF2-40B4-BE49-F238E27FC236}">
                <a16:creationId xmlns:a16="http://schemas.microsoft.com/office/drawing/2014/main" id="{97A59E4C-9259-56A9-0578-E0D442E614F8}"/>
              </a:ext>
            </a:extLst>
          </p:cNvPr>
          <p:cNvSpPr txBox="1"/>
          <p:nvPr/>
        </p:nvSpPr>
        <p:spPr>
          <a:xfrm>
            <a:off x="7922448" y="3905082"/>
            <a:ext cx="920445" cy="369332"/>
          </a:xfrm>
          <a:prstGeom prst="rect">
            <a:avLst/>
          </a:prstGeom>
          <a:noFill/>
        </p:spPr>
        <p:txBody>
          <a:bodyPr wrap="none" rtlCol="0">
            <a:spAutoFit/>
          </a:bodyPr>
          <a:lstStyle/>
          <a:p>
            <a:r>
              <a:rPr lang="en-US" altLang="zh-TW" dirty="0"/>
              <a:t>Log loss</a:t>
            </a:r>
            <a:endParaRPr lang="zh-TW" altLang="en-US" dirty="0"/>
          </a:p>
        </p:txBody>
      </p:sp>
    </p:spTree>
    <p:extLst>
      <p:ext uri="{BB962C8B-B14F-4D97-AF65-F5344CB8AC3E}">
        <p14:creationId xmlns:p14="http://schemas.microsoft.com/office/powerpoint/2010/main" val="409924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04698D7-CAD0-4300-AEB7-997ADF3B6F68}"/>
              </a:ext>
            </a:extLst>
          </p:cNvPr>
          <p:cNvSpPr txBox="1"/>
          <p:nvPr/>
        </p:nvSpPr>
        <p:spPr>
          <a:xfrm>
            <a:off x="475862" y="270393"/>
            <a:ext cx="3325398" cy="584775"/>
          </a:xfrm>
          <a:prstGeom prst="rect">
            <a:avLst/>
          </a:prstGeom>
          <a:noFill/>
        </p:spPr>
        <p:txBody>
          <a:bodyPr wrap="none" rtlCol="0">
            <a:spAutoFit/>
          </a:bodyPr>
          <a:lstStyle/>
          <a:p>
            <a:r>
              <a:rPr lang="en-US" altLang="zh-TW" sz="3200" dirty="0"/>
              <a:t>Square-square loss</a:t>
            </a:r>
            <a:endParaRPr lang="zh-TW" altLang="en-US" sz="3200" dirty="0"/>
          </a:p>
        </p:txBody>
      </p:sp>
      <mc:AlternateContent xmlns:mc="http://schemas.openxmlformats.org/markup-compatibility/2006">
        <mc:Choice xmlns:a14="http://schemas.microsoft.com/office/drawing/2010/main" Requires="a14">
          <p:sp>
            <p:nvSpPr>
              <p:cNvPr id="4" name="文字方塊 3">
                <a:extLst>
                  <a:ext uri="{FF2B5EF4-FFF2-40B4-BE49-F238E27FC236}">
                    <a16:creationId xmlns:a16="http://schemas.microsoft.com/office/drawing/2014/main" id="{DC9DD551-6119-6715-04A2-7285B6516E39}"/>
                  </a:ext>
                </a:extLst>
              </p:cNvPr>
              <p:cNvSpPr txBox="1"/>
              <p:nvPr/>
            </p:nvSpPr>
            <p:spPr>
              <a:xfrm>
                <a:off x="2429694" y="1122526"/>
                <a:ext cx="7498078" cy="7260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𝑠𝑞</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𝑠𝑞</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i="1">
                          <a:latin typeface="Cambria Math" panose="02040503050406030204" pitchFamily="18" charset="0"/>
                        </a:rPr>
                        <m:t>𝐸</m:t>
                      </m:r>
                      <m:sSup>
                        <m:sSupPr>
                          <m:ctrlPr>
                            <a:rPr lang="en-US" altLang="zh-TW" sz="2400" b="0" i="0" smtClean="0">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e>
                        <m:sup>
                          <m:r>
                            <a:rPr lang="en-US" altLang="zh-TW" sz="2400" b="0" i="0" smtClean="0">
                              <a:latin typeface="Cambria Math" panose="02040503050406030204" pitchFamily="18" charset="0"/>
                            </a:rPr>
                            <m:t>2</m:t>
                          </m:r>
                        </m:sup>
                      </m:sSup>
                      <m:r>
                        <a:rPr lang="en-US" altLang="zh-TW" sz="2400" b="0" i="0" smtClean="0">
                          <a:latin typeface="Cambria Math" panose="02040503050406030204" pitchFamily="18" charset="0"/>
                        </a:rPr>
                        <m:t>+</m:t>
                      </m:r>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m:rPr>
                                  <m:sty m:val="p"/>
                                </m:rPr>
                                <a:rPr lang="en-US" altLang="zh-TW" sz="2400">
                                  <a:latin typeface="Cambria Math" panose="02040503050406030204" pitchFamily="18" charset="0"/>
                                </a:rPr>
                                <m:t>max</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0, </m:t>
                                  </m:r>
                                  <m:r>
                                    <a:rPr lang="en-US" altLang="zh-TW" sz="2400" i="1">
                                      <a:latin typeface="Cambria Math" panose="02040503050406030204" pitchFamily="18" charset="0"/>
                                    </a:rPr>
                                    <m:t>𝑚</m:t>
                                  </m:r>
                                  <m:r>
                                    <a:rPr lang="en-US" altLang="zh-TW" sz="2400" i="1">
                                      <a:latin typeface="Cambria Math" panose="02040503050406030204" pitchFamily="18" charset="0"/>
                                    </a:rPr>
                                    <m:t>−</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zh-TW" altLang="en-US" sz="2400" i="1">
                                                  <a:latin typeface="Cambria Math" panose="02040503050406030204" pitchFamily="18" charset="0"/>
                                                </a:rPr>
                                              </m:ctrlPr>
                                            </m:accPr>
                                            <m:e>
                                              <m:r>
                                                <a:rPr lang="en-US" altLang="zh-TW" sz="2400" i="1">
                                                  <a:latin typeface="Cambria Math" panose="02040503050406030204" pitchFamily="18" charset="0"/>
                                                </a:rPr>
                                                <m:t>𝑌</m:t>
                                              </m:r>
                                            </m:e>
                                          </m:acc>
                                        </m:e>
                                        <m:sup>
                                          <m:r>
                                            <a:rPr lang="en-US" altLang="zh-TW" sz="2400" i="1">
                                              <a:latin typeface="Cambria Math" panose="02040503050406030204" pitchFamily="18" charset="0"/>
                                            </a:rPr>
                                            <m:t>𝑖</m:t>
                                          </m:r>
                                        </m:sup>
                                      </m:sSup>
                                    </m:e>
                                  </m:d>
                                </m:e>
                              </m:d>
                            </m:e>
                          </m:d>
                        </m:e>
                        <m:sup>
                          <m:r>
                            <a:rPr lang="en-US" altLang="zh-TW" sz="2400" b="0" i="1" smtClean="0">
                              <a:latin typeface="Cambria Math" panose="02040503050406030204" pitchFamily="18" charset="0"/>
                            </a:rPr>
                            <m:t>2</m:t>
                          </m:r>
                        </m:sup>
                      </m:sSup>
                    </m:oMath>
                  </m:oMathPara>
                </a14:m>
                <a:endParaRPr lang="zh-TW" altLang="en-US" sz="2400" dirty="0"/>
              </a:p>
            </p:txBody>
          </p:sp>
        </mc:Choice>
        <mc:Fallback>
          <p:sp>
            <p:nvSpPr>
              <p:cNvPr id="4" name="文字方塊 3">
                <a:extLst>
                  <a:ext uri="{FF2B5EF4-FFF2-40B4-BE49-F238E27FC236}">
                    <a16:creationId xmlns:a16="http://schemas.microsoft.com/office/drawing/2014/main" id="{DC9DD551-6119-6715-04A2-7285B6516E39}"/>
                  </a:ext>
                </a:extLst>
              </p:cNvPr>
              <p:cNvSpPr txBox="1">
                <a:spLocks noRot="1" noChangeAspect="1" noMove="1" noResize="1" noEditPoints="1" noAdjustHandles="1" noChangeArrowheads="1" noChangeShapeType="1" noTextEdit="1"/>
              </p:cNvSpPr>
              <p:nvPr/>
            </p:nvSpPr>
            <p:spPr>
              <a:xfrm>
                <a:off x="2429694" y="1122526"/>
                <a:ext cx="7498078" cy="726096"/>
              </a:xfrm>
              <a:prstGeom prst="rect">
                <a:avLst/>
              </a:prstGeom>
              <a:blipFill>
                <a:blip r:embed="rId2"/>
                <a:stretch>
                  <a:fillRect/>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E386BA98-A188-F7C2-B754-D0986F9810F8}"/>
              </a:ext>
            </a:extLst>
          </p:cNvPr>
          <p:cNvPicPr>
            <a:picLocks noChangeAspect="1"/>
          </p:cNvPicPr>
          <p:nvPr/>
        </p:nvPicPr>
        <p:blipFill>
          <a:blip r:embed="rId3"/>
          <a:stretch>
            <a:fillRect/>
          </a:stretch>
        </p:blipFill>
        <p:spPr>
          <a:xfrm>
            <a:off x="7965141" y="2375667"/>
            <a:ext cx="3620278" cy="2106665"/>
          </a:xfrm>
          <a:prstGeom prst="rect">
            <a:avLst/>
          </a:prstGeom>
        </p:spPr>
      </p:pic>
      <p:pic>
        <p:nvPicPr>
          <p:cNvPr id="10" name="圖片 9">
            <a:extLst>
              <a:ext uri="{FF2B5EF4-FFF2-40B4-BE49-F238E27FC236}">
                <a16:creationId xmlns:a16="http://schemas.microsoft.com/office/drawing/2014/main" id="{85890F54-8191-DDD9-DA47-5C86DECBCDFB}"/>
              </a:ext>
            </a:extLst>
          </p:cNvPr>
          <p:cNvPicPr>
            <a:picLocks noChangeAspect="1"/>
          </p:cNvPicPr>
          <p:nvPr/>
        </p:nvPicPr>
        <p:blipFill>
          <a:blip r:embed="rId4"/>
          <a:stretch>
            <a:fillRect/>
          </a:stretch>
        </p:blipFill>
        <p:spPr>
          <a:xfrm>
            <a:off x="8406790" y="4810326"/>
            <a:ext cx="2749420" cy="1676545"/>
          </a:xfrm>
          <a:prstGeom prst="rect">
            <a:avLst/>
          </a:prstGeom>
        </p:spPr>
      </p:pic>
      <p:pic>
        <p:nvPicPr>
          <p:cNvPr id="12" name="圖片 11">
            <a:extLst>
              <a:ext uri="{FF2B5EF4-FFF2-40B4-BE49-F238E27FC236}">
                <a16:creationId xmlns:a16="http://schemas.microsoft.com/office/drawing/2014/main" id="{5FF0DCDA-DF4D-C9C4-8E11-F6E746A40E1B}"/>
              </a:ext>
            </a:extLst>
          </p:cNvPr>
          <p:cNvPicPr>
            <a:picLocks noChangeAspect="1"/>
          </p:cNvPicPr>
          <p:nvPr/>
        </p:nvPicPr>
        <p:blipFill>
          <a:blip r:embed="rId5"/>
          <a:stretch>
            <a:fillRect/>
          </a:stretch>
        </p:blipFill>
        <p:spPr>
          <a:xfrm>
            <a:off x="475862" y="1999627"/>
            <a:ext cx="3750999" cy="4594974"/>
          </a:xfrm>
          <a:prstGeom prst="rect">
            <a:avLst/>
          </a:prstGeom>
        </p:spPr>
      </p:pic>
      <mc:AlternateContent xmlns:mc="http://schemas.openxmlformats.org/markup-compatibility/2006">
        <mc:Choice xmlns:a14="http://schemas.microsoft.com/office/drawing/2010/main" Requires="a14">
          <p:sp>
            <p:nvSpPr>
              <p:cNvPr id="16" name="文字方塊 15">
                <a:extLst>
                  <a:ext uri="{FF2B5EF4-FFF2-40B4-BE49-F238E27FC236}">
                    <a16:creationId xmlns:a16="http://schemas.microsoft.com/office/drawing/2014/main" id="{36A2521F-3FE3-BD4A-3D10-2D792C3752E2}"/>
                  </a:ext>
                </a:extLst>
              </p:cNvPr>
              <p:cNvSpPr txBox="1"/>
              <p:nvPr/>
            </p:nvSpPr>
            <p:spPr>
              <a:xfrm>
                <a:off x="5061857" y="3718249"/>
                <a:ext cx="2233753" cy="369332"/>
              </a:xfrm>
              <a:prstGeom prst="rect">
                <a:avLst/>
              </a:prstGeom>
              <a:noFill/>
            </p:spPr>
            <p:txBody>
              <a:bodyPr wrap="none" lIns="0" tIns="0" rIns="0" bIns="0" rtlCol="0">
                <a:spAutoFit/>
              </a:bodyPr>
              <a:lstStyle/>
              <a:p>
                <a:r>
                  <a:rPr lang="en-US" altLang="zh-TW" sz="2400" b="0" dirty="0"/>
                  <a:t>Learning </a:t>
                </a:r>
                <a14:m>
                  <m:oMath xmlns:m="http://schemas.openxmlformats.org/officeDocument/2006/math">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2</m:t>
                        </m:r>
                      </m:sup>
                    </m:sSup>
                  </m:oMath>
                </a14:m>
                <a:r>
                  <a:rPr lang="en-US" altLang="zh-TW" sz="2400" dirty="0"/>
                  <a:t>  </a:t>
                </a:r>
                <a:endParaRPr lang="zh-TW" altLang="en-US" sz="2400" dirty="0"/>
              </a:p>
            </p:txBody>
          </p:sp>
        </mc:Choice>
        <mc:Fallback>
          <p:sp>
            <p:nvSpPr>
              <p:cNvPr id="16" name="文字方塊 15">
                <a:extLst>
                  <a:ext uri="{FF2B5EF4-FFF2-40B4-BE49-F238E27FC236}">
                    <a16:creationId xmlns:a16="http://schemas.microsoft.com/office/drawing/2014/main" id="{36A2521F-3FE3-BD4A-3D10-2D792C3752E2}"/>
                  </a:ext>
                </a:extLst>
              </p:cNvPr>
              <p:cNvSpPr txBox="1">
                <a:spLocks noRot="1" noChangeAspect="1" noMove="1" noResize="1" noEditPoints="1" noAdjustHandles="1" noChangeArrowheads="1" noChangeShapeType="1" noTextEdit="1"/>
              </p:cNvSpPr>
              <p:nvPr/>
            </p:nvSpPr>
            <p:spPr>
              <a:xfrm>
                <a:off x="5061857" y="3718249"/>
                <a:ext cx="2233753" cy="369332"/>
              </a:xfrm>
              <a:prstGeom prst="rect">
                <a:avLst/>
              </a:prstGeom>
              <a:blipFill>
                <a:blip r:embed="rId6"/>
                <a:stretch>
                  <a:fillRect l="-8174" t="-26230" b="-475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9317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993F81-24A9-0A3F-6E07-0F6D57D767BA}"/>
              </a:ext>
            </a:extLst>
          </p:cNvPr>
          <p:cNvSpPr>
            <a:spLocks noGrp="1"/>
          </p:cNvSpPr>
          <p:nvPr>
            <p:ph type="title"/>
          </p:nvPr>
        </p:nvSpPr>
        <p:spPr/>
        <p:txBody>
          <a:bodyPr>
            <a:normAutofit/>
          </a:bodyPr>
          <a:lstStyle/>
          <a:p>
            <a:r>
              <a:rPr lang="en-US" altLang="zh-TW" sz="3200" dirty="0"/>
              <a:t>OTHER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FE42B45-46A3-EB2B-3755-E5B2BCCE7CC2}"/>
                  </a:ext>
                </a:extLst>
              </p:cNvPr>
              <p:cNvSpPr>
                <a:spLocks noGrp="1"/>
              </p:cNvSpPr>
              <p:nvPr>
                <p:ph idx="1"/>
              </p:nvPr>
            </p:nvSpPr>
            <p:spPr>
              <a:xfrm>
                <a:off x="838200" y="1690688"/>
                <a:ext cx="10515600" cy="4486275"/>
              </a:xfrm>
            </p:spPr>
            <p:txBody>
              <a:bodyPr>
                <a:normAutofit/>
              </a:bodyPr>
              <a:lstStyle/>
              <a:p>
                <a:r>
                  <a:rPr lang="en-US" altLang="zh-TW" sz="2400" dirty="0"/>
                  <a:t>LVQ2 loss</a:t>
                </a:r>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𝑙𝑣𝑞</m:t>
                          </m:r>
                          <m:r>
                            <a:rPr lang="en-US" altLang="zh-TW" sz="2400" b="0" i="1" smtClean="0">
                              <a:latin typeface="Cambria Math" panose="02040503050406030204" pitchFamily="18" charset="0"/>
                            </a:rPr>
                            <m:t>2</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𝑚𝑖𝑛</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1,</m:t>
                          </m:r>
                          <m:r>
                            <a:rPr lang="en-US" altLang="zh-TW" sz="2400" b="0" i="1" smtClean="0">
                              <a:latin typeface="Cambria Math" panose="02040503050406030204" pitchFamily="18" charset="0"/>
                            </a:rPr>
                            <m:t>𝑚𝑎𝑥</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0,</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i="1" smtClean="0">
                                                  <a:latin typeface="Cambria Math" panose="02040503050406030204" pitchFamily="18" charset="0"/>
                                                </a:rPr>
                                                <m:t>𝑌</m:t>
                                              </m:r>
                                            </m:e>
                                          </m:acc>
                                        </m:e>
                                        <m:sup>
                                          <m:r>
                                            <a:rPr lang="en-US" altLang="zh-TW" sz="2400" i="1">
                                              <a:latin typeface="Cambria Math" panose="02040503050406030204" pitchFamily="18" charset="0"/>
                                            </a:rPr>
                                            <m:t>𝑖</m:t>
                                          </m:r>
                                        </m:sup>
                                      </m:sSup>
                                    </m:e>
                                  </m:d>
                                </m:num>
                                <m:den>
                                  <m:r>
                                    <a:rPr lang="en-US" altLang="zh-TW" sz="2400" b="0" i="1" smtClean="0">
                                      <a:latin typeface="Cambria Math" panose="02040503050406030204" pitchFamily="18" charset="0"/>
                                    </a:rPr>
                                    <m:t>𝛿</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smtClean="0">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i="1" smtClean="0">
                                                  <a:latin typeface="Cambria Math" panose="02040503050406030204" pitchFamily="18" charset="0"/>
                                                </a:rPr>
                                                <m:t>𝑌</m:t>
                                              </m:r>
                                            </m:e>
                                          </m:acc>
                                        </m:e>
                                        <m:sup>
                                          <m:r>
                                            <a:rPr lang="en-US" altLang="zh-TW" sz="2400" i="1">
                                              <a:latin typeface="Cambria Math" panose="02040503050406030204" pitchFamily="18" charset="0"/>
                                            </a:rPr>
                                            <m:t>𝑖</m:t>
                                          </m:r>
                                        </m:sup>
                                      </m:sSup>
                                    </m:e>
                                  </m:d>
                                </m:den>
                              </m:f>
                            </m:e>
                          </m:d>
                        </m:e>
                      </m:d>
                    </m:oMath>
                  </m:oMathPara>
                </a14:m>
                <a:endParaRPr lang="en-US" altLang="zh-TW" sz="2400" dirty="0"/>
              </a:p>
              <a:p>
                <a:endParaRPr lang="en-US" altLang="zh-TW" sz="2400" dirty="0"/>
              </a:p>
              <a:p>
                <a:endParaRPr lang="en-US" altLang="zh-TW" sz="2400" dirty="0"/>
              </a:p>
              <a:p>
                <a:r>
                  <a:rPr lang="en-US" altLang="zh-TW" sz="2400" dirty="0"/>
                  <a:t>Square-Exponential loss</a:t>
                </a:r>
              </a:p>
              <a:p>
                <a:endParaRPr lang="en-US" altLang="zh-TW" sz="2400" dirty="0"/>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𝑠𝑞</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𝑒𝑥𝑝</m:t>
                          </m:r>
                        </m:sub>
                      </m:sSub>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e>
                      </m:d>
                      <m:r>
                        <a:rPr lang="en-US" altLang="zh-TW" sz="2400" i="1">
                          <a:latin typeface="Cambria Math" panose="02040503050406030204" pitchFamily="18" charset="0"/>
                        </a:rPr>
                        <m:t>+</m:t>
                      </m:r>
                      <m:r>
                        <a:rPr lang="en-US" altLang="zh-TW" sz="2400" b="0" i="1" smtClean="0">
                          <a:latin typeface="Cambria Math" panose="02040503050406030204" pitchFamily="18" charset="0"/>
                        </a:rPr>
                        <m:t>𝛾</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i="1" smtClean="0">
                                          <a:latin typeface="Cambria Math" panose="02040503050406030204" pitchFamily="18" charset="0"/>
                                        </a:rPr>
                                        <m:t>𝑌</m:t>
                                      </m:r>
                                    </m:e>
                                  </m:acc>
                                </m:e>
                                <m:sup>
                                  <m:r>
                                    <a:rPr lang="en-US" altLang="zh-TW" sz="2400" i="1">
                                      <a:latin typeface="Cambria Math" panose="02040503050406030204" pitchFamily="18" charset="0"/>
                                    </a:rPr>
                                    <m:t>𝑖</m:t>
                                  </m:r>
                                </m:sup>
                              </m:sSup>
                            </m:e>
                          </m:d>
                        </m:sup>
                      </m:sSup>
                      <m:r>
                        <a:rPr lang="en-US" altLang="zh-TW" sz="2400" b="0" i="1" smtClean="0">
                          <a:latin typeface="Cambria Math" panose="02040503050406030204" pitchFamily="18" charset="0"/>
                        </a:rPr>
                        <m:t> </m:t>
                      </m:r>
                    </m:oMath>
                  </m:oMathPara>
                </a14:m>
                <a:endParaRPr lang="en-US" altLang="zh-TW" sz="2400" dirty="0"/>
              </a:p>
              <a:p>
                <a:pPr marL="0" indent="0">
                  <a:buNone/>
                </a:pPr>
                <a:endParaRPr lang="zh-TW" altLang="en-US" sz="2400" dirty="0"/>
              </a:p>
            </p:txBody>
          </p:sp>
        </mc:Choice>
        <mc:Fallback xmlns="">
          <p:sp>
            <p:nvSpPr>
              <p:cNvPr id="3" name="內容版面配置區 2">
                <a:extLst>
                  <a:ext uri="{FF2B5EF4-FFF2-40B4-BE49-F238E27FC236}">
                    <a16:creationId xmlns:a16="http://schemas.microsoft.com/office/drawing/2014/main" id="{BFE42B45-46A3-EB2B-3755-E5B2BCCE7CC2}"/>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2"/>
                <a:stretch>
                  <a:fillRect l="-812" t="-190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88143FA-1D8D-D659-48FD-0C59595A7C1B}"/>
                  </a:ext>
                </a:extLst>
              </p:cNvPr>
              <p:cNvSpPr txBox="1"/>
              <p:nvPr/>
            </p:nvSpPr>
            <p:spPr>
              <a:xfrm>
                <a:off x="10361269" y="2332854"/>
                <a:ext cx="1377878" cy="461665"/>
              </a:xfrm>
              <a:prstGeom prst="rect">
                <a:avLst/>
              </a:prstGeom>
              <a:noFill/>
            </p:spPr>
            <p:txBody>
              <a:bodyPr wrap="none" rtlCol="0">
                <a:spAutoFit/>
              </a:bodyPr>
              <a:lstStyle/>
              <a:p>
                <a:r>
                  <a:rPr lang="en-US" altLang="zh-TW" sz="2400" dirty="0"/>
                  <a:t>margin: </a:t>
                </a:r>
                <a14:m>
                  <m:oMath xmlns:m="http://schemas.openxmlformats.org/officeDocument/2006/math">
                    <m:r>
                      <a:rPr lang="en-US" altLang="zh-TW" sz="2400" b="0" i="1" smtClean="0">
                        <a:latin typeface="Cambria Math" panose="02040503050406030204" pitchFamily="18" charset="0"/>
                      </a:rPr>
                      <m:t>0</m:t>
                    </m:r>
                  </m:oMath>
                </a14:m>
                <a:endParaRPr lang="zh-TW" altLang="en-US" sz="2400" dirty="0"/>
              </a:p>
            </p:txBody>
          </p:sp>
        </mc:Choice>
        <mc:Fallback xmlns="">
          <p:sp>
            <p:nvSpPr>
              <p:cNvPr id="8" name="文字方塊 7">
                <a:extLst>
                  <a:ext uri="{FF2B5EF4-FFF2-40B4-BE49-F238E27FC236}">
                    <a16:creationId xmlns:a16="http://schemas.microsoft.com/office/drawing/2014/main" id="{C88143FA-1D8D-D659-48FD-0C59595A7C1B}"/>
                  </a:ext>
                </a:extLst>
              </p:cNvPr>
              <p:cNvSpPr txBox="1">
                <a:spLocks noRot="1" noChangeAspect="1" noMove="1" noResize="1" noEditPoints="1" noAdjustHandles="1" noChangeArrowheads="1" noChangeShapeType="1" noTextEdit="1"/>
              </p:cNvSpPr>
              <p:nvPr/>
            </p:nvSpPr>
            <p:spPr>
              <a:xfrm>
                <a:off x="10361269" y="2332854"/>
                <a:ext cx="1377878" cy="461665"/>
              </a:xfrm>
              <a:prstGeom prst="rect">
                <a:avLst/>
              </a:prstGeom>
              <a:blipFill>
                <a:blip r:embed="rId3"/>
                <a:stretch>
                  <a:fillRect l="-7080"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1496A14B-71EA-9F02-FAF5-E752D23DCC4D}"/>
                  </a:ext>
                </a:extLst>
              </p:cNvPr>
              <p:cNvSpPr txBox="1"/>
              <p:nvPr/>
            </p:nvSpPr>
            <p:spPr>
              <a:xfrm>
                <a:off x="10361269" y="4886203"/>
                <a:ext cx="1698478" cy="461665"/>
              </a:xfrm>
              <a:prstGeom prst="rect">
                <a:avLst/>
              </a:prstGeom>
              <a:noFill/>
            </p:spPr>
            <p:txBody>
              <a:bodyPr wrap="none" rtlCol="0">
                <a:spAutoFit/>
              </a:bodyPr>
              <a:lstStyle/>
              <a:p>
                <a:r>
                  <a:rPr lang="en-US" altLang="zh-TW" sz="2400" dirty="0"/>
                  <a:t>margin: </a:t>
                </a:r>
                <a14:m>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m:t>
                    </m:r>
                  </m:oMath>
                </a14:m>
                <a:endParaRPr lang="zh-TW" altLang="en-US" sz="2400" dirty="0"/>
              </a:p>
            </p:txBody>
          </p:sp>
        </mc:Choice>
        <mc:Fallback xmlns="">
          <p:sp>
            <p:nvSpPr>
              <p:cNvPr id="9" name="文字方塊 8">
                <a:extLst>
                  <a:ext uri="{FF2B5EF4-FFF2-40B4-BE49-F238E27FC236}">
                    <a16:creationId xmlns:a16="http://schemas.microsoft.com/office/drawing/2014/main" id="{1496A14B-71EA-9F02-FAF5-E752D23DCC4D}"/>
                  </a:ext>
                </a:extLst>
              </p:cNvPr>
              <p:cNvSpPr txBox="1">
                <a:spLocks noRot="1" noChangeAspect="1" noMove="1" noResize="1" noEditPoints="1" noAdjustHandles="1" noChangeArrowheads="1" noChangeShapeType="1" noTextEdit="1"/>
              </p:cNvSpPr>
              <p:nvPr/>
            </p:nvSpPr>
            <p:spPr>
              <a:xfrm>
                <a:off x="10361269" y="4886203"/>
                <a:ext cx="1698478" cy="461665"/>
              </a:xfrm>
              <a:prstGeom prst="rect">
                <a:avLst/>
              </a:prstGeom>
              <a:blipFill>
                <a:blip r:embed="rId4"/>
                <a:stretch>
                  <a:fillRect l="-5755"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55071513-5FB7-BED2-06E2-257A616D6D99}"/>
                  </a:ext>
                </a:extLst>
              </p:cNvPr>
              <p:cNvSpPr txBox="1"/>
              <p:nvPr/>
            </p:nvSpPr>
            <p:spPr>
              <a:xfrm>
                <a:off x="2865947" y="3351737"/>
                <a:ext cx="7495322" cy="439736"/>
              </a:xfrm>
              <a:prstGeom prst="rect">
                <a:avLst/>
              </a:prstGeom>
              <a:noFill/>
            </p:spPr>
            <p:txBody>
              <a:bodyPr wrap="none" rtlCol="0">
                <a:spAutoFit/>
              </a:bodyPr>
              <a:lstStyle/>
              <a:p>
                <a:r>
                  <a:rPr lang="en-US" altLang="zh-TW" sz="2000" dirty="0"/>
                  <a:t>The loss is saturated when the ratio between </a:t>
                </a:r>
                <a14:m>
                  <m:oMath xmlns:m="http://schemas.openxmlformats.org/officeDocument/2006/math">
                    <m:r>
                      <a:rPr lang="en-US" altLang="zh-TW" sz="2000" b="0" i="1" smtClean="0">
                        <a:latin typeface="Cambria Math" panose="02040503050406030204" pitchFamily="18" charset="0"/>
                      </a:rPr>
                      <m:t>𝐸</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𝑋</m:t>
                            </m:r>
                          </m:e>
                          <m:sup>
                            <m:r>
                              <a:rPr lang="en-US" altLang="zh-TW" sz="2000" i="1">
                                <a:latin typeface="Cambria Math" panose="02040503050406030204" pitchFamily="18" charset="0"/>
                              </a:rPr>
                              <m:t>𝑖</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𝑌</m:t>
                            </m:r>
                          </m:e>
                          <m:sup>
                            <m:r>
                              <a:rPr lang="en-US" altLang="zh-TW" sz="2000" i="1">
                                <a:latin typeface="Cambria Math" panose="02040503050406030204" pitchFamily="18" charset="0"/>
                              </a:rPr>
                              <m:t>𝑖</m:t>
                            </m:r>
                          </m:sup>
                        </m:sSup>
                      </m:e>
                    </m:d>
                  </m:oMath>
                </a14:m>
                <a:r>
                  <a:rPr lang="en-US" altLang="zh-TW" sz="2000" dirty="0"/>
                  <a:t> and </a:t>
                </a:r>
                <a14:m>
                  <m:oMath xmlns:m="http://schemas.openxmlformats.org/officeDocument/2006/math">
                    <m:r>
                      <a:rPr lang="en-US" altLang="zh-TW" sz="2000" i="1">
                        <a:latin typeface="Cambria Math" panose="02040503050406030204" pitchFamily="18" charset="0"/>
                      </a:rPr>
                      <m:t>𝐸</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𝑋</m:t>
                            </m:r>
                          </m:e>
                          <m:sup>
                            <m:r>
                              <a:rPr lang="en-US" altLang="zh-TW" sz="2000" i="1">
                                <a:latin typeface="Cambria Math" panose="02040503050406030204" pitchFamily="18" charset="0"/>
                              </a:rPr>
                              <m:t>𝑖</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acc>
                              <m:accPr>
                                <m:chr m:val="̂"/>
                                <m:ctrlPr>
                                  <a:rPr lang="en-US" altLang="zh-TW" sz="2000" i="1">
                                    <a:latin typeface="Cambria Math" panose="02040503050406030204" pitchFamily="18" charset="0"/>
                                  </a:rPr>
                                </m:ctrlPr>
                              </m:accPr>
                              <m:e>
                                <m:r>
                                  <a:rPr lang="en-US" altLang="zh-TW" sz="2000" i="1">
                                    <a:latin typeface="Cambria Math" panose="02040503050406030204" pitchFamily="18" charset="0"/>
                                  </a:rPr>
                                  <m:t>𝑌</m:t>
                                </m:r>
                              </m:e>
                            </m:acc>
                          </m:e>
                          <m:sup>
                            <m:r>
                              <a:rPr lang="en-US" altLang="zh-TW" sz="2000" i="1">
                                <a:latin typeface="Cambria Math" panose="02040503050406030204" pitchFamily="18" charset="0"/>
                              </a:rPr>
                              <m:t>𝑖</m:t>
                            </m:r>
                          </m:sup>
                        </m:sSup>
                      </m:e>
                    </m:d>
                  </m:oMath>
                </a14:m>
                <a:r>
                  <a:rPr lang="en-US" altLang="zh-TW" sz="2000" dirty="0"/>
                  <a:t> </a:t>
                </a:r>
                <a:endParaRPr lang="zh-TW" altLang="en-US" sz="2000" dirty="0"/>
              </a:p>
            </p:txBody>
          </p:sp>
        </mc:Choice>
        <mc:Fallback xmlns="">
          <p:sp>
            <p:nvSpPr>
              <p:cNvPr id="10" name="文字方塊 9">
                <a:extLst>
                  <a:ext uri="{FF2B5EF4-FFF2-40B4-BE49-F238E27FC236}">
                    <a16:creationId xmlns:a16="http://schemas.microsoft.com/office/drawing/2014/main" id="{55071513-5FB7-BED2-06E2-257A616D6D99}"/>
                  </a:ext>
                </a:extLst>
              </p:cNvPr>
              <p:cNvSpPr txBox="1">
                <a:spLocks noRot="1" noChangeAspect="1" noMove="1" noResize="1" noEditPoints="1" noAdjustHandles="1" noChangeArrowheads="1" noChangeShapeType="1" noTextEdit="1"/>
              </p:cNvSpPr>
              <p:nvPr/>
            </p:nvSpPr>
            <p:spPr>
              <a:xfrm>
                <a:off x="2865947" y="3351737"/>
                <a:ext cx="7495322" cy="439736"/>
              </a:xfrm>
              <a:prstGeom prst="rect">
                <a:avLst/>
              </a:prstGeom>
              <a:blipFill>
                <a:blip r:embed="rId5"/>
                <a:stretch>
                  <a:fillRect l="-813" t="-5556" r="-244" b="-208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397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BD59EF-A7BC-24B2-F6B4-FA6E1194499F}"/>
              </a:ext>
            </a:extLst>
          </p:cNvPr>
          <p:cNvSpPr>
            <a:spLocks noGrp="1"/>
          </p:cNvSpPr>
          <p:nvPr>
            <p:ph type="title"/>
          </p:nvPr>
        </p:nvSpPr>
        <p:spPr/>
        <p:txBody>
          <a:bodyPr>
            <a:normAutofit/>
          </a:bodyPr>
          <a:lstStyle/>
          <a:p>
            <a:r>
              <a:rPr lang="en-US" altLang="zh-TW" sz="3200" dirty="0"/>
              <a:t>Negative log likelihood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8EAE3CA-336C-5B3F-ADF9-E0A3E9B9B3A7}"/>
                  </a:ext>
                </a:extLst>
              </p:cNvPr>
              <p:cNvSpPr>
                <a:spLocks noGrp="1"/>
              </p:cNvSpPr>
              <p:nvPr>
                <p:ph idx="1"/>
              </p:nvPr>
            </p:nvSpPr>
            <p:spPr/>
            <p:txBody>
              <a:bodyPr>
                <a:normAutofit/>
              </a:bodyPr>
              <a:lstStyle/>
              <a:p>
                <a:r>
                  <a:rPr lang="en-US" altLang="zh-TW" sz="2400" dirty="0"/>
                  <a:t>Considering the conditional probability of </a:t>
                </a:r>
                <a14:m>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oMath>
                </a14:m>
                <a:r>
                  <a:rPr lang="en-US" altLang="zh-TW" sz="2400" dirty="0"/>
                  <a:t> given </a:t>
                </a:r>
                <a14:m>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oMath>
                </a14:m>
                <a:r>
                  <a:rPr lang="en-US" altLang="zh-TW" sz="2400" dirty="0"/>
                  <a:t> that is produced by model with parameter </a:t>
                </a:r>
                <a14:m>
                  <m:oMath xmlns:m="http://schemas.openxmlformats.org/officeDocument/2006/math">
                    <m:r>
                      <a:rPr lang="en-US" altLang="zh-TW" sz="2400" b="0" i="1" smtClean="0">
                        <a:latin typeface="Cambria Math" panose="02040503050406030204" pitchFamily="18" charset="0"/>
                      </a:rPr>
                      <m:t>𝜃</m:t>
                    </m:r>
                  </m:oMath>
                </a14:m>
                <a:endParaRPr lang="en-US" altLang="zh-TW" sz="2400" dirty="0"/>
              </a:p>
              <a:p>
                <a:endParaRPr lang="en-US" altLang="zh-TW" sz="2400" dirty="0"/>
              </a:p>
              <a:p>
                <a:pPr marL="0"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r>
                        <a:rPr lang="en-US" altLang="zh-TW" sz="2400" b="0" i="1" smtClean="0">
                          <a:latin typeface="Cambria Math" panose="02040503050406030204" pitchFamily="18" charset="0"/>
                        </a:rPr>
                        <m:t>=</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r>
                            <a:rPr lang="en-US" altLang="zh-TW" sz="2400" b="0" i="1" smtClean="0">
                              <a:latin typeface="Cambria Math" panose="02040503050406030204" pitchFamily="18" charset="0"/>
                            </a:rPr>
                            <m:t>𝑃</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e>
                      </m:nary>
                    </m:oMath>
                  </m:oMathPara>
                </a14:m>
                <a:endParaRPr lang="zh-TW" altLang="en-US" sz="2400" dirty="0"/>
              </a:p>
              <a:p>
                <a:r>
                  <a:rPr lang="en-US" altLang="zh-TW" sz="2400" dirty="0"/>
                  <a:t>Maximize the above equation is equivalent to minimize the following equation</a:t>
                </a:r>
              </a:p>
              <a:p>
                <a:endParaRPr lang="en-US" altLang="zh-TW" sz="2400" dirty="0"/>
              </a:p>
              <a:p>
                <a:endParaRPr lang="en-US" altLang="zh-TW" sz="2400" dirty="0"/>
              </a:p>
              <a:p>
                <a:endParaRPr lang="en-US" altLang="zh-TW" sz="2400" dirty="0"/>
              </a:p>
              <a:p>
                <a:endParaRPr lang="en-US" altLang="zh-TW" sz="2400" dirty="0"/>
              </a:p>
            </p:txBody>
          </p:sp>
        </mc:Choice>
        <mc:Fallback xmlns="">
          <p:sp>
            <p:nvSpPr>
              <p:cNvPr id="3" name="內容版面配置區 2">
                <a:extLst>
                  <a:ext uri="{FF2B5EF4-FFF2-40B4-BE49-F238E27FC236}">
                    <a16:creationId xmlns:a16="http://schemas.microsoft.com/office/drawing/2014/main" id="{08EAE3CA-336C-5B3F-ADF9-E0A3E9B9B3A7}"/>
                  </a:ext>
                </a:extLst>
              </p:cNvPr>
              <p:cNvSpPr>
                <a:spLocks noGrp="1" noRot="1" noChangeAspect="1" noMove="1" noResize="1" noEditPoints="1" noAdjustHandles="1" noChangeArrowheads="1" noChangeShapeType="1" noTextEdit="1"/>
              </p:cNvSpPr>
              <p:nvPr>
                <p:ph idx="1"/>
              </p:nvPr>
            </p:nvSpPr>
            <p:spPr>
              <a:blipFill>
                <a:blip r:embed="rId2"/>
                <a:stretch>
                  <a:fillRect l="-812" t="-16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F270A0F-5ACD-7F11-07A1-89295D6A6B4C}"/>
                  </a:ext>
                </a:extLst>
              </p:cNvPr>
              <p:cNvSpPr txBox="1"/>
              <p:nvPr/>
            </p:nvSpPr>
            <p:spPr>
              <a:xfrm>
                <a:off x="3056608" y="4744217"/>
                <a:ext cx="5901937"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i="1">
                                      <a:latin typeface="Cambria Math" panose="02040503050406030204" pitchFamily="18" charset="0"/>
                                    </a:rPr>
                                    <m:t>𝜃</m:t>
                                  </m:r>
                                </m:e>
                              </m:d>
                            </m:e>
                          </m:nary>
                        </m:e>
                      </m:func>
                      <m:r>
                        <a:rPr lang="en-US" altLang="zh-TW" sz="2400" b="0" i="1" smtClean="0">
                          <a:latin typeface="Cambria Math" panose="02040503050406030204" pitchFamily="18" charset="0"/>
                        </a:rPr>
                        <m:t>=−</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r>
                                <a:rPr lang="en-US" altLang="zh-TW" sz="2400" i="1" smtClean="0">
                                  <a:latin typeface="Cambria Math" panose="02040503050406030204" pitchFamily="18" charset="0"/>
                                </a:rPr>
                                <m:t>𝑃</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𝑌</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i="1">
                                      <a:latin typeface="Cambria Math" panose="02040503050406030204" pitchFamily="18" charset="0"/>
                                    </a:rPr>
                                    <m:t>𝜃</m:t>
                                  </m:r>
                                </m:e>
                              </m:d>
                            </m:e>
                          </m:func>
                        </m:e>
                      </m:nary>
                    </m:oMath>
                  </m:oMathPara>
                </a14:m>
                <a:endParaRPr lang="zh-TW" altLang="en-US" sz="2400" dirty="0"/>
              </a:p>
            </p:txBody>
          </p:sp>
        </mc:Choice>
        <mc:Fallback xmlns="">
          <p:sp>
            <p:nvSpPr>
              <p:cNvPr id="6" name="文字方塊 5">
                <a:extLst>
                  <a:ext uri="{FF2B5EF4-FFF2-40B4-BE49-F238E27FC236}">
                    <a16:creationId xmlns:a16="http://schemas.microsoft.com/office/drawing/2014/main" id="{CF270A0F-5ACD-7F11-07A1-89295D6A6B4C}"/>
                  </a:ext>
                </a:extLst>
              </p:cNvPr>
              <p:cNvSpPr txBox="1">
                <a:spLocks noRot="1" noChangeAspect="1" noMove="1" noResize="1" noEditPoints="1" noAdjustHandles="1" noChangeArrowheads="1" noChangeShapeType="1" noTextEdit="1"/>
              </p:cNvSpPr>
              <p:nvPr/>
            </p:nvSpPr>
            <p:spPr>
              <a:xfrm>
                <a:off x="3056608" y="4744217"/>
                <a:ext cx="5901937" cy="1038489"/>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5379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25FFF0-ED22-769B-610D-27ED96B558AA}"/>
              </a:ext>
            </a:extLst>
          </p:cNvPr>
          <p:cNvSpPr>
            <a:spLocks noGrp="1"/>
          </p:cNvSpPr>
          <p:nvPr>
            <p:ph type="title"/>
          </p:nvPr>
        </p:nvSpPr>
        <p:spPr/>
        <p:txBody>
          <a:bodyPr>
            <a:normAutofit/>
          </a:bodyPr>
          <a:lstStyle/>
          <a:p>
            <a:r>
              <a:rPr lang="en-US" altLang="zh-TW" sz="3200" dirty="0"/>
              <a:t>Negative log likelihood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197EB36-A8A0-7C08-2822-278F6A06FAFE}"/>
                  </a:ext>
                </a:extLst>
              </p:cNvPr>
              <p:cNvSpPr>
                <a:spLocks noGrp="1"/>
              </p:cNvSpPr>
              <p:nvPr>
                <p:ph idx="1"/>
              </p:nvPr>
            </p:nvSpPr>
            <p:spPr/>
            <p:txBody>
              <a:bodyPr>
                <a:normAutofit fontScale="92500"/>
              </a:bodyPr>
              <a:lstStyle/>
              <a:p>
                <a:r>
                  <a:rPr lang="en-US" altLang="zh-TW" sz="2400" dirty="0"/>
                  <a:t>Suppose that the conditional probability follows Gibbs distribution, i.e.</a:t>
                </a:r>
              </a:p>
              <a:p>
                <a:pPr marL="0" indent="0">
                  <a:buNone/>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𝑃</m:t>
                      </m:r>
                      <m:d>
                        <m:dPr>
                          <m:ctrlPr>
                            <a:rPr lang="en-US" altLang="zh-TW" sz="2400" i="1">
                              <a:latin typeface="Cambria Math" panose="02040503050406030204" pitchFamily="18" charset="0"/>
                            </a:rPr>
                          </m:ctrlPr>
                        </m:dPr>
                        <m:e>
                          <m:r>
                            <a:rPr lang="en-US" altLang="zh-TW" sz="2400" b="0" i="1" smtClean="0">
                              <a:latin typeface="Cambria Math" panose="02040503050406030204" pitchFamily="18" charset="0"/>
                            </a:rPr>
                            <m:t>𝑌</m:t>
                          </m:r>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i="1">
                              <a:latin typeface="Cambria Math" panose="02040503050406030204" pitchFamily="18" charset="0"/>
                            </a:rPr>
                            <m:t>𝜃</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sup>
                          </m:sSup>
                        </m:num>
                        <m:den>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m:t>
                              </m:r>
                            </m:e>
                            <m:sub>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sub>
                          </m:sSub>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sup>
                          </m:sSup>
                        </m:den>
                      </m:f>
                    </m:oMath>
                  </m:oMathPara>
                </a14:m>
                <a:endParaRPr lang="en-US" altLang="zh-TW" sz="2400" dirty="0"/>
              </a:p>
              <a:p>
                <a:r>
                  <a:rPr lang="en-US" altLang="zh-TW" sz="2400" dirty="0"/>
                  <a:t>The negative log conditional probability equation becomes</a:t>
                </a:r>
              </a:p>
              <a:p>
                <a:pPr marL="0" indent="0">
                  <a:buNone/>
                </a:pPr>
                <a14:m>
                  <m:oMathPara xmlns:m="http://schemas.openxmlformats.org/officeDocument/2006/math">
                    <m:oMathParaPr>
                      <m:jc m:val="centerGroup"/>
                    </m:oMathParaPr>
                    <m:oMath xmlns:m="http://schemas.openxmlformats.org/officeDocument/2006/math">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m:t>
                                  </m:r>
                                </m:e>
                                <m:sub>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sub>
                              </m:sSub>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sup>
                              </m:sSup>
                            </m:e>
                          </m:func>
                        </m:e>
                      </m:nary>
                    </m:oMath>
                  </m:oMathPara>
                </a14:m>
                <a:endParaRPr lang="en-US" altLang="zh-TW" sz="2400" dirty="0"/>
              </a:p>
              <a:p>
                <a:r>
                  <a:rPr lang="en-US" altLang="zh-TW" sz="2400" dirty="0"/>
                  <a:t>The NLL loss is the normalized form of above equation</a:t>
                </a:r>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𝑛𝑙𝑙</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𝑆</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𝑁</m:t>
                          </m:r>
                        </m:den>
                      </m:f>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𝛽</m:t>
                              </m:r>
                            </m:den>
                          </m:f>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m:t>
                                  </m:r>
                                </m:e>
                                <m:sub>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sub>
                              </m:sSub>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sup>
                              </m:sSup>
                            </m:e>
                          </m:func>
                        </m:e>
                      </m:nary>
                    </m:oMath>
                  </m:oMathPara>
                </a14:m>
                <a:endParaRPr lang="en-US" altLang="zh-TW" sz="2400" dirty="0"/>
              </a:p>
              <a:p>
                <a:pPr marL="0"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𝑆</m:t>
                      </m:r>
                      <m:r>
                        <a:rPr lang="en-US" altLang="zh-TW" sz="2400" b="0" i="1" smtClean="0">
                          <a:latin typeface="Cambria Math" panose="02040503050406030204" pitchFamily="18" charset="0"/>
                        </a:rPr>
                        <m:t>=</m:t>
                      </m:r>
                      <m:sSubSup>
                        <m:sSubSupPr>
                          <m:ctrlPr>
                            <a:rPr lang="en-US" altLang="zh-TW" sz="2400" b="0" i="1" smtClean="0">
                              <a:latin typeface="Cambria Math" panose="02040503050406030204" pitchFamily="18" charset="0"/>
                            </a:rPr>
                          </m:ctrlPr>
                        </m:sSubSupPr>
                        <m:e>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sSubSup>
                    </m:oMath>
                  </m:oMathPara>
                </a14:m>
                <a:endParaRPr lang="zh-TW" altLang="en-US" sz="2400" dirty="0"/>
              </a:p>
            </p:txBody>
          </p:sp>
        </mc:Choice>
        <mc:Fallback xmlns="">
          <p:sp>
            <p:nvSpPr>
              <p:cNvPr id="3" name="內容版面配置區 2">
                <a:extLst>
                  <a:ext uri="{FF2B5EF4-FFF2-40B4-BE49-F238E27FC236}">
                    <a16:creationId xmlns:a16="http://schemas.microsoft.com/office/drawing/2014/main" id="{4197EB36-A8A0-7C08-2822-278F6A06FAFE}"/>
                  </a:ext>
                </a:extLst>
              </p:cNvPr>
              <p:cNvSpPr>
                <a:spLocks noGrp="1" noRot="1" noChangeAspect="1" noMove="1" noResize="1" noEditPoints="1" noAdjustHandles="1" noChangeArrowheads="1" noChangeShapeType="1" noTextEdit="1"/>
              </p:cNvSpPr>
              <p:nvPr>
                <p:ph idx="1"/>
              </p:nvPr>
            </p:nvSpPr>
            <p:spPr>
              <a:blipFill>
                <a:blip r:embed="rId2"/>
                <a:stretch>
                  <a:fillRect l="-696" t="-16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1488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D5DC9C-D3BE-E454-55CD-633D0A2127B1}"/>
              </a:ext>
            </a:extLst>
          </p:cNvPr>
          <p:cNvSpPr>
            <a:spLocks noGrp="1"/>
          </p:cNvSpPr>
          <p:nvPr>
            <p:ph type="title"/>
          </p:nvPr>
        </p:nvSpPr>
        <p:spPr/>
        <p:txBody>
          <a:bodyPr>
            <a:normAutofit/>
          </a:bodyPr>
          <a:lstStyle/>
          <a:p>
            <a:r>
              <a:rPr lang="en-US" altLang="zh-TW" sz="3200" dirty="0"/>
              <a:t>Negative log likelihood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5EFF3BA-A471-C195-F23B-56EA6F31A4F0}"/>
                  </a:ext>
                </a:extLst>
              </p:cNvPr>
              <p:cNvSpPr>
                <a:spLocks noGrp="1"/>
              </p:cNvSpPr>
              <p:nvPr>
                <p:ph idx="1"/>
              </p:nvPr>
            </p:nvSpPr>
            <p:spPr/>
            <p:txBody>
              <a:bodyPr>
                <a:normAutofit/>
              </a:bodyPr>
              <a:lstStyle/>
              <a:p>
                <a:r>
                  <a:rPr lang="en-US" altLang="zh-TW" sz="2400" b="0" i="0" u="none" strike="noStrike" baseline="0" dirty="0"/>
                  <a:t>While many of the previous loss functions involved only </a:t>
                </a:r>
                <a14:m>
                  <m:oMath xmlns:m="http://schemas.openxmlformats.org/officeDocument/2006/math">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acc>
                              <m:accPr>
                                <m:chr m:val="̂"/>
                                <m:ctrlPr>
                                  <a:rPr lang="en-US" altLang="zh-TW" sz="2400" b="0" i="1" smtClean="0">
                                    <a:latin typeface="Cambria Math" panose="02040503050406030204" pitchFamily="18" charset="0"/>
                                  </a:rPr>
                                </m:ctrlPr>
                              </m:accPr>
                              <m:e>
                                <m:r>
                                  <a:rPr lang="en-US" altLang="zh-TW" sz="2400" i="1" smtClean="0">
                                    <a:latin typeface="Cambria Math" panose="02040503050406030204" pitchFamily="18" charset="0"/>
                                  </a:rPr>
                                  <m:t>𝑌</m:t>
                                </m:r>
                              </m:e>
                            </m:acc>
                          </m:e>
                          <m:sup>
                            <m:r>
                              <a:rPr lang="en-US" altLang="zh-TW" sz="2400" i="1">
                                <a:latin typeface="Cambria Math" panose="02040503050406030204" pitchFamily="18" charset="0"/>
                              </a:rPr>
                              <m:t>𝑖</m:t>
                            </m:r>
                          </m:sup>
                        </m:sSup>
                      </m:e>
                    </m:d>
                  </m:oMath>
                </a14:m>
                <a:r>
                  <a:rPr lang="en-US" altLang="zh-TW" sz="2400" b="0" i="0" u="none" strike="noStrike" baseline="0" dirty="0"/>
                  <a:t> in their contrastive term, the negative log-likelihood loss combines all the energies for all values of Y in its contrastive term </a:t>
                </a:r>
                <a14:m>
                  <m:oMath xmlns:m="http://schemas.openxmlformats.org/officeDocument/2006/math">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𝛽</m:t>
                        </m:r>
                      </m:den>
                    </m:f>
                    <m:func>
                      <m:funcPr>
                        <m:ctrlPr>
                          <a:rPr lang="en-US" altLang="zh-TW" sz="2400" b="0" i="1" smtClean="0">
                            <a:latin typeface="Cambria Math" panose="02040503050406030204" pitchFamily="18" charset="0"/>
                          </a:rPr>
                        </m:ctrlPr>
                      </m:funcPr>
                      <m:fName>
                        <m:r>
                          <m:rPr>
                            <m:sty m:val="p"/>
                          </m:rPr>
                          <a:rPr lang="en-US" altLang="zh-TW" sz="2400" b="0" i="0" smtClean="0">
                            <a:latin typeface="Cambria Math" panose="02040503050406030204" pitchFamily="18" charset="0"/>
                          </a:rPr>
                          <m:t>log</m:t>
                        </m:r>
                      </m:fName>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m:t>
                            </m:r>
                          </m:e>
                          <m:sub>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sub>
                        </m:sSub>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𝛽</m:t>
                            </m:r>
                            <m:r>
                              <a:rPr lang="en-US" altLang="zh-TW" sz="2400" i="1">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𝜃</m:t>
                                </m:r>
                              </m:e>
                            </m:d>
                          </m:sup>
                        </m:sSup>
                      </m:e>
                    </m:func>
                  </m:oMath>
                </a14:m>
                <a:endParaRPr lang="en-US" altLang="zh-TW" sz="2400" b="0" i="0" u="none" strike="noStrike" baseline="0" dirty="0"/>
              </a:p>
              <a:p>
                <a:pPr algn="l"/>
                <a:r>
                  <a:rPr lang="en-US" altLang="zh-TW" sz="2400" b="0" i="0" u="none" strike="noStrike" baseline="0" dirty="0"/>
                  <a:t>This contrastive term causes the energies of all the answers to be pulled up. The energy of the correct answer is also pulled up, but not as hard as it is pushed down by the first term.</a:t>
                </a:r>
                <a:endParaRPr lang="zh-TW" altLang="en-US" sz="2400" dirty="0"/>
              </a:p>
            </p:txBody>
          </p:sp>
        </mc:Choice>
        <mc:Fallback xmlns="">
          <p:sp>
            <p:nvSpPr>
              <p:cNvPr id="3" name="內容版面配置區 2">
                <a:extLst>
                  <a:ext uri="{FF2B5EF4-FFF2-40B4-BE49-F238E27FC236}">
                    <a16:creationId xmlns:a16="http://schemas.microsoft.com/office/drawing/2014/main" id="{C5EFF3BA-A471-C195-F23B-56EA6F31A4F0}"/>
                  </a:ext>
                </a:extLst>
              </p:cNvPr>
              <p:cNvSpPr>
                <a:spLocks noGrp="1" noRot="1" noChangeAspect="1" noMove="1" noResize="1" noEditPoints="1" noAdjustHandles="1" noChangeArrowheads="1" noChangeShapeType="1" noTextEdit="1"/>
              </p:cNvSpPr>
              <p:nvPr>
                <p:ph idx="1"/>
              </p:nvPr>
            </p:nvSpPr>
            <p:spPr>
              <a:blipFill>
                <a:blip r:embed="rId2"/>
                <a:stretch>
                  <a:fillRect l="-812" t="-1261" r="-348"/>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717B8C8-6BCB-9675-34F5-14CFD72DFEF4}"/>
              </a:ext>
            </a:extLst>
          </p:cNvPr>
          <p:cNvPicPr>
            <a:picLocks noChangeAspect="1"/>
          </p:cNvPicPr>
          <p:nvPr/>
        </p:nvPicPr>
        <p:blipFill>
          <a:blip r:embed="rId3"/>
          <a:stretch>
            <a:fillRect/>
          </a:stretch>
        </p:blipFill>
        <p:spPr>
          <a:xfrm>
            <a:off x="4108621" y="3900196"/>
            <a:ext cx="7002583" cy="2845837"/>
          </a:xfrm>
          <a:prstGeom prst="rect">
            <a:avLst/>
          </a:prstGeom>
        </p:spPr>
      </p:pic>
    </p:spTree>
    <p:extLst>
      <p:ext uri="{BB962C8B-B14F-4D97-AF65-F5344CB8AC3E}">
        <p14:creationId xmlns:p14="http://schemas.microsoft.com/office/powerpoint/2010/main" val="381981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A8051E-BE20-198C-CE25-56304914E7DF}"/>
              </a:ext>
            </a:extLst>
          </p:cNvPr>
          <p:cNvSpPr>
            <a:spLocks noGrp="1"/>
          </p:cNvSpPr>
          <p:nvPr>
            <p:ph type="title"/>
          </p:nvPr>
        </p:nvSpPr>
        <p:spPr/>
        <p:txBody>
          <a:bodyPr>
            <a:normAutofit/>
          </a:bodyPr>
          <a:lstStyle/>
          <a:p>
            <a:r>
              <a:rPr lang="en-US" altLang="zh-TW" sz="3200" dirty="0"/>
              <a:t>Negative log likelihood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E25A1D7-2FB7-6D19-BB70-A7743CDE4974}"/>
                  </a:ext>
                </a:extLst>
              </p:cNvPr>
              <p:cNvSpPr>
                <a:spLocks noGrp="1"/>
              </p:cNvSpPr>
              <p:nvPr>
                <p:ph idx="1"/>
              </p:nvPr>
            </p:nvSpPr>
            <p:spPr/>
            <p:txBody>
              <a:bodyPr>
                <a:normAutofit fontScale="92500" lnSpcReduction="20000"/>
              </a:bodyPr>
              <a:lstStyle/>
              <a:p>
                <a:pPr algn="l"/>
                <a:r>
                  <a:rPr lang="en-US" altLang="zh-TW" sz="2400" b="0" i="0" u="none" strike="noStrike" baseline="0" dirty="0"/>
                  <a:t>Unfortunately, there are many</a:t>
                </a:r>
                <a:r>
                  <a:rPr lang="zh-TW" altLang="en-US" sz="2400" b="0" i="0" u="none" strike="noStrike" baseline="0" dirty="0"/>
                  <a:t> </a:t>
                </a:r>
                <a:r>
                  <a:rPr lang="en-US" altLang="zh-TW" sz="2400" b="0" i="0" u="none" strike="noStrike" baseline="0" dirty="0"/>
                  <a:t>interesting models for which computing the integral over </a:t>
                </a:r>
                <a14:m>
                  <m:oMath xmlns:m="http://schemas.openxmlformats.org/officeDocument/2006/math">
                    <m:r>
                      <a:rPr lang="en-US" altLang="zh-TW" sz="2400" b="0" i="1" u="none" strike="noStrike" baseline="0" smtClean="0">
                        <a:latin typeface="Cambria Math" panose="02040503050406030204" pitchFamily="18" charset="0"/>
                      </a:rPr>
                      <m:t>𝑌</m:t>
                    </m:r>
                  </m:oMath>
                </a14:m>
                <a:r>
                  <a:rPr lang="en-US" altLang="zh-TW" sz="2400" b="0" i="0" u="none" strike="noStrike" baseline="0" dirty="0"/>
                  <a:t> is intractable. </a:t>
                </a:r>
              </a:p>
              <a:p>
                <a:pPr algn="l"/>
                <a:endParaRPr lang="en-US" altLang="zh-TW" sz="2400" dirty="0"/>
              </a:p>
              <a:p>
                <a:pPr algn="l"/>
                <a:endParaRPr lang="en-US" altLang="zh-TW" sz="2400" b="0" i="0" u="none" strike="noStrike" baseline="0" dirty="0"/>
              </a:p>
              <a:p>
                <a:pPr algn="l"/>
                <a:endParaRPr lang="en-US" altLang="zh-TW" sz="2400" b="0" i="0" u="none" strike="noStrike" baseline="0" dirty="0"/>
              </a:p>
              <a:p>
                <a:pPr algn="l"/>
                <a:endParaRPr lang="en-US" altLang="zh-TW" sz="2400" b="0" i="0" u="none" strike="noStrike" baseline="0" dirty="0"/>
              </a:p>
              <a:p>
                <a:pPr algn="l"/>
                <a:endParaRPr lang="en-US" altLang="zh-TW" sz="2400" b="0" i="0" u="none" strike="noStrike" baseline="0" dirty="0"/>
              </a:p>
              <a:p>
                <a:pPr algn="l"/>
                <a:endParaRPr lang="en-US" altLang="zh-TW" sz="2400" b="0" i="0" u="none" strike="noStrike" baseline="0" dirty="0"/>
              </a:p>
              <a:p>
                <a:pPr algn="l"/>
                <a:endParaRPr lang="en-US" altLang="zh-TW" sz="2400" b="0" i="0" u="none" strike="noStrike" baseline="0" dirty="0"/>
              </a:p>
              <a:p>
                <a:pPr algn="l"/>
                <a:r>
                  <a:rPr lang="en-US" altLang="zh-TW" sz="2400" b="0" i="0" u="none" strike="noStrike" baseline="0" dirty="0"/>
                  <a:t>Many approximation</a:t>
                </a:r>
                <a:r>
                  <a:rPr lang="en-US" altLang="zh-TW" sz="2400" dirty="0"/>
                  <a:t> </a:t>
                </a:r>
                <a:r>
                  <a:rPr lang="en-US" altLang="zh-TW" sz="2400" b="0" i="0" u="none" strike="noStrike" baseline="0" dirty="0"/>
                  <a:t>methods, including Monte-Carlo sampling methods, and variational methods have been devised as approximate ways of minimizing the NLL loss, they can be viewed in the energy-based framework as </a:t>
                </a:r>
                <a:r>
                  <a:rPr lang="en-US" altLang="zh-TW" sz="2400" b="0" i="0" u="none" strike="noStrike" baseline="0" dirty="0">
                    <a:solidFill>
                      <a:srgbClr val="FF0000"/>
                    </a:solidFill>
                  </a:rPr>
                  <a:t>different strategies for choosing the </a:t>
                </a:r>
                <a14:m>
                  <m:oMath xmlns:m="http://schemas.openxmlformats.org/officeDocument/2006/math">
                    <m:r>
                      <a:rPr lang="en-US" altLang="zh-TW" sz="2400" b="0" i="1" u="none" strike="noStrike" baseline="0" smtClean="0">
                        <a:solidFill>
                          <a:srgbClr val="FF0000"/>
                        </a:solidFill>
                        <a:latin typeface="Cambria Math" panose="02040503050406030204" pitchFamily="18" charset="0"/>
                      </a:rPr>
                      <m:t>𝑌</m:t>
                    </m:r>
                    <m:r>
                      <a:rPr lang="en-US" altLang="zh-TW" sz="2400" b="0" i="1" u="none" strike="noStrike" baseline="0" smtClean="0">
                        <a:solidFill>
                          <a:srgbClr val="FF0000"/>
                        </a:solidFill>
                        <a:latin typeface="Cambria Math" panose="02040503050406030204" pitchFamily="18" charset="0"/>
                      </a:rPr>
                      <m:t> </m:t>
                    </m:r>
                  </m:oMath>
                </a14:m>
                <a:r>
                  <a:rPr lang="en-US" altLang="zh-TW" sz="2400" b="0" i="0" u="none" strike="noStrike" baseline="0" dirty="0">
                    <a:solidFill>
                      <a:srgbClr val="FF0000"/>
                    </a:solidFill>
                  </a:rPr>
                  <a:t>whose energies will be pulled up</a:t>
                </a:r>
                <a:endParaRPr lang="zh-TW" altLang="en-US" sz="2400" dirty="0">
                  <a:solidFill>
                    <a:srgbClr val="FF0000"/>
                  </a:solidFill>
                </a:endParaRPr>
              </a:p>
            </p:txBody>
          </p:sp>
        </mc:Choice>
        <mc:Fallback xmlns="">
          <p:sp>
            <p:nvSpPr>
              <p:cNvPr id="3" name="內容版面配置區 2">
                <a:extLst>
                  <a:ext uri="{FF2B5EF4-FFF2-40B4-BE49-F238E27FC236}">
                    <a16:creationId xmlns:a16="http://schemas.microsoft.com/office/drawing/2014/main" id="{FE25A1D7-2FB7-6D19-BB70-A7743CDE4974}"/>
                  </a:ext>
                </a:extLst>
              </p:cNvPr>
              <p:cNvSpPr>
                <a:spLocks noGrp="1" noRot="1" noChangeAspect="1" noMove="1" noResize="1" noEditPoints="1" noAdjustHandles="1" noChangeArrowheads="1" noChangeShapeType="1" noTextEdit="1"/>
              </p:cNvSpPr>
              <p:nvPr>
                <p:ph idx="1"/>
              </p:nvPr>
            </p:nvSpPr>
            <p:spPr>
              <a:blipFill>
                <a:blip r:embed="rId2"/>
                <a:stretch>
                  <a:fillRect l="-696" t="-2801" r="-812"/>
                </a:stretch>
              </a:blipFill>
            </p:spPr>
            <p:txBody>
              <a:bodyPr/>
              <a:lstStyle/>
              <a:p>
                <a:r>
                  <a:rPr lang="zh-TW" altLang="en-US">
                    <a:noFill/>
                  </a:rPr>
                  <a:t> </a:t>
                </a:r>
              </a:p>
            </p:txBody>
          </p:sp>
        </mc:Fallback>
      </mc:AlternateContent>
      <p:pic>
        <p:nvPicPr>
          <p:cNvPr id="4" name="內容版面配置區 4">
            <a:extLst>
              <a:ext uri="{FF2B5EF4-FFF2-40B4-BE49-F238E27FC236}">
                <a16:creationId xmlns:a16="http://schemas.microsoft.com/office/drawing/2014/main" id="{045125CC-327A-8FDF-5618-26AF82FD4FEC}"/>
              </a:ext>
            </a:extLst>
          </p:cNvPr>
          <p:cNvPicPr>
            <a:picLocks noChangeAspect="1"/>
          </p:cNvPicPr>
          <p:nvPr/>
        </p:nvPicPr>
        <p:blipFill>
          <a:blip r:embed="rId3"/>
          <a:stretch>
            <a:fillRect/>
          </a:stretch>
        </p:blipFill>
        <p:spPr>
          <a:xfrm>
            <a:off x="2909596" y="2254169"/>
            <a:ext cx="1882303" cy="2560542"/>
          </a:xfrm>
          <a:prstGeom prst="rect">
            <a:avLst/>
          </a:prstGeom>
        </p:spPr>
      </p:pic>
      <p:pic>
        <p:nvPicPr>
          <p:cNvPr id="5" name="圖片 4">
            <a:extLst>
              <a:ext uri="{FF2B5EF4-FFF2-40B4-BE49-F238E27FC236}">
                <a16:creationId xmlns:a16="http://schemas.microsoft.com/office/drawing/2014/main" id="{095F6450-5087-C8C8-6058-99F0313F1B95}"/>
              </a:ext>
            </a:extLst>
          </p:cNvPr>
          <p:cNvPicPr>
            <a:picLocks noChangeAspect="1"/>
          </p:cNvPicPr>
          <p:nvPr/>
        </p:nvPicPr>
        <p:blipFill>
          <a:blip r:embed="rId4"/>
          <a:stretch>
            <a:fillRect/>
          </a:stretch>
        </p:blipFill>
        <p:spPr>
          <a:xfrm>
            <a:off x="6863295" y="2231307"/>
            <a:ext cx="1905165" cy="2606266"/>
          </a:xfrm>
          <a:prstGeom prst="rect">
            <a:avLst/>
          </a:prstGeom>
        </p:spPr>
      </p:pic>
    </p:spTree>
    <p:extLst>
      <p:ext uri="{BB962C8B-B14F-4D97-AF65-F5344CB8AC3E}">
        <p14:creationId xmlns:p14="http://schemas.microsoft.com/office/powerpoint/2010/main" val="136391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0D28FF-4B51-7E24-1F7C-18B782E1D8E8}"/>
              </a:ext>
            </a:extLst>
          </p:cNvPr>
          <p:cNvSpPr>
            <a:spLocks noGrp="1"/>
          </p:cNvSpPr>
          <p:nvPr>
            <p:ph type="title"/>
          </p:nvPr>
        </p:nvSpPr>
        <p:spPr/>
        <p:txBody>
          <a:bodyPr>
            <a:normAutofit/>
          </a:bodyPr>
          <a:lstStyle/>
          <a:p>
            <a:r>
              <a:rPr lang="en-US" altLang="zh-TW" sz="3200" dirty="0"/>
              <a:t>Gradient of NLL loss</a:t>
            </a:r>
            <a:endParaRPr lang="zh-TW" altLang="en-US" sz="3200" dirty="0"/>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F813D319-45ED-637D-E764-619112730C7F}"/>
                  </a:ext>
                </a:extLst>
              </p:cNvPr>
              <p:cNvSpPr txBox="1"/>
              <p:nvPr/>
            </p:nvSpPr>
            <p:spPr>
              <a:xfrm>
                <a:off x="5267130" y="693006"/>
                <a:ext cx="5556201" cy="669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𝑛𝑙𝑙</m:t>
                              </m:r>
                            </m:sub>
                          </m:sSub>
                          <m:d>
                            <m:dPr>
                              <m:ctrlPr>
                                <a:rPr lang="en-US" altLang="zh-TW" b="0" i="1" smtClean="0">
                                  <a:latin typeface="Cambria Math" panose="02040503050406030204" pitchFamily="18" charset="0"/>
                                </a:rPr>
                              </m:ctrlPr>
                            </m:d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𝑌</m:t>
                                  </m:r>
                                </m:e>
                                <m:sup>
                                  <m:r>
                                    <a:rPr lang="en-US" altLang="zh-TW" b="0" i="1" smtClean="0">
                                      <a:latin typeface="Cambria Math" panose="02040503050406030204" pitchFamily="18" charset="0"/>
                                    </a:rPr>
                                    <m:t>𝑗</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𝑋</m:t>
                                  </m:r>
                                </m:e>
                                <m:sup>
                                  <m:r>
                                    <a:rPr lang="en-US" altLang="zh-TW" b="0" i="1" smtClean="0">
                                      <a:latin typeface="Cambria Math" panose="02040503050406030204" pitchFamily="18" charset="0"/>
                                    </a:rPr>
                                    <m:t>𝑗</m:t>
                                  </m:r>
                                </m:sup>
                              </m:sSup>
                            </m:e>
                          </m:d>
                        </m:num>
                        <m:den>
                          <m:r>
                            <a:rPr lang="en-US" altLang="zh-TW" i="1" smtClean="0">
                              <a:latin typeface="Cambria Math" panose="02040503050406030204" pitchFamily="18" charset="0"/>
                            </a:rPr>
                            <m:t>𝜕</m:t>
                          </m:r>
                          <m:r>
                            <a:rPr lang="en-US" altLang="zh-TW" b="0" i="1" smtClean="0">
                              <a:latin typeface="Cambria Math" panose="02040503050406030204" pitchFamily="18" charset="0"/>
                            </a:rPr>
                            <m:t>𝜃</m:t>
                          </m:r>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m:t>
                          </m:r>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𝑌</m:t>
                                  </m:r>
                                </m:e>
                                <m:sup>
                                  <m:r>
                                    <a:rPr lang="en-US" altLang="zh-TW" b="0" i="1" smtClean="0">
                                      <a:latin typeface="Cambria Math" panose="02040503050406030204" pitchFamily="18" charset="0"/>
                                    </a:rPr>
                                    <m:t>𝑗</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𝑋</m:t>
                                  </m:r>
                                </m:e>
                                <m:sup>
                                  <m:r>
                                    <a:rPr lang="en-US" altLang="zh-TW" b="0" i="1" smtClean="0">
                                      <a:latin typeface="Cambria Math" panose="02040503050406030204" pitchFamily="18" charset="0"/>
                                    </a:rPr>
                                    <m:t>𝑗</m:t>
                                  </m:r>
                                </m:sup>
                              </m:sSup>
                            </m:e>
                          </m:d>
                        </m:num>
                        <m:den>
                          <m:r>
                            <a:rPr lang="en-US" altLang="zh-TW" b="0" i="1" smtClean="0">
                              <a:latin typeface="Cambria Math" panose="02040503050406030204" pitchFamily="18" charset="0"/>
                            </a:rPr>
                            <m:t>𝜕𝜃</m:t>
                          </m:r>
                        </m:den>
                      </m:f>
                      <m:r>
                        <a:rPr lang="en-US" altLang="zh-TW" b="0" i="1" smtClean="0">
                          <a:latin typeface="Cambria Math" panose="02040503050406030204" pitchFamily="18" charset="0"/>
                        </a:rPr>
                        <m:t>−</m:t>
                      </m:r>
                      <m:nary>
                        <m:naryPr>
                          <m:supHide m:val="on"/>
                          <m:ctrlPr>
                            <a:rPr lang="en-US" altLang="zh-TW" b="0" i="1" smtClean="0">
                              <a:latin typeface="Cambria Math" panose="02040503050406030204" pitchFamily="18" charset="0"/>
                              <a:ea typeface="Cambria Math" panose="02040503050406030204" pitchFamily="18" charset="0"/>
                            </a:rPr>
                          </m:ctrlPr>
                        </m:naryPr>
                        <m:sub>
                          <m:r>
                            <a:rPr lang="en-US" altLang="zh-TW" b="0" i="1" smtClean="0">
                              <a:latin typeface="Cambria Math" panose="02040503050406030204" pitchFamily="18" charset="0"/>
                              <a:ea typeface="Cambria Math" panose="02040503050406030204" pitchFamily="18" charset="0"/>
                            </a:rPr>
                            <m:t>𝑦</m:t>
                          </m:r>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𝕪</m:t>
                          </m:r>
                        </m:sub>
                        <m:sup/>
                        <m:e>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m:t>
                              </m:r>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𝑌</m:t>
                                      </m:r>
                                    </m:e>
                                    <m:sup>
                                      <m:r>
                                        <a:rPr lang="en-US" altLang="zh-TW" b="0" i="1" smtClean="0">
                                          <a:latin typeface="Cambria Math" panose="02040503050406030204" pitchFamily="18" charset="0"/>
                                        </a:rPr>
                                        <m:t>𝑗</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𝑋</m:t>
                                      </m:r>
                                    </m:e>
                                    <m:sup>
                                      <m:r>
                                        <a:rPr lang="en-US" altLang="zh-TW" b="0" i="1" smtClean="0">
                                          <a:latin typeface="Cambria Math" panose="02040503050406030204" pitchFamily="18" charset="0"/>
                                        </a:rPr>
                                        <m:t>𝑗</m:t>
                                      </m:r>
                                    </m:sup>
                                  </m:sSup>
                                </m:e>
                              </m:d>
                            </m:num>
                            <m:den>
                              <m:r>
                                <a:rPr lang="en-US" altLang="zh-TW" b="0" i="1" smtClean="0">
                                  <a:latin typeface="Cambria Math" panose="02040503050406030204" pitchFamily="18" charset="0"/>
                                </a:rPr>
                                <m:t>𝜕𝜃</m:t>
                              </m:r>
                            </m:den>
                          </m:f>
                          <m:r>
                            <a:rPr lang="en-US" altLang="zh-TW" b="0" i="1" smtClean="0">
                              <a:latin typeface="Cambria Math" panose="02040503050406030204" pitchFamily="18" charset="0"/>
                            </a:rPr>
                            <m:t>𝑃</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𝑌</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𝑋</m:t>
                                  </m:r>
                                </m:e>
                                <m:sup>
                                  <m:r>
                                    <a:rPr lang="en-US" altLang="zh-TW" b="0" i="1" smtClean="0">
                                      <a:latin typeface="Cambria Math" panose="02040503050406030204" pitchFamily="18" charset="0"/>
                                    </a:rPr>
                                    <m:t>𝑖</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𝜃</m:t>
                              </m:r>
                            </m:e>
                          </m:d>
                        </m:e>
                      </m:nary>
                    </m:oMath>
                  </m:oMathPara>
                </a14:m>
                <a:endParaRPr lang="zh-TW" altLang="en-US" dirty="0"/>
              </a:p>
            </p:txBody>
          </p:sp>
        </mc:Choice>
        <mc:Fallback xmlns="">
          <p:sp>
            <p:nvSpPr>
              <p:cNvPr id="7" name="文字方塊 6">
                <a:extLst>
                  <a:ext uri="{FF2B5EF4-FFF2-40B4-BE49-F238E27FC236}">
                    <a16:creationId xmlns:a16="http://schemas.microsoft.com/office/drawing/2014/main" id="{F813D319-45ED-637D-E764-619112730C7F}"/>
                  </a:ext>
                </a:extLst>
              </p:cNvPr>
              <p:cNvSpPr txBox="1">
                <a:spLocks noRot="1" noChangeAspect="1" noMove="1" noResize="1" noEditPoints="1" noAdjustHandles="1" noChangeArrowheads="1" noChangeShapeType="1" noTextEdit="1"/>
              </p:cNvSpPr>
              <p:nvPr/>
            </p:nvSpPr>
            <p:spPr>
              <a:xfrm>
                <a:off x="5267130" y="693006"/>
                <a:ext cx="5556201" cy="669799"/>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內容版面配置區 8">
                <a:extLst>
                  <a:ext uri="{FF2B5EF4-FFF2-40B4-BE49-F238E27FC236}">
                    <a16:creationId xmlns:a16="http://schemas.microsoft.com/office/drawing/2014/main" id="{1B73366B-727A-B08D-F321-7AFAA6C06A79}"/>
                  </a:ext>
                </a:extLst>
              </p:cNvPr>
              <p:cNvSpPr>
                <a:spLocks noGrp="1"/>
              </p:cNvSpPr>
              <p:nvPr>
                <p:ph idx="1"/>
              </p:nvPr>
            </p:nvSpPr>
            <p:spPr/>
            <p:txBody>
              <a:bodyPr>
                <a:normAutofit/>
              </a:bodyPr>
              <a:lstStyle/>
              <a:p>
                <a:r>
                  <a:rPr lang="en-US" altLang="zh-TW" sz="2400" dirty="0"/>
                  <a:t>Here, a resampling methods called </a:t>
                </a:r>
                <a:r>
                  <a:rPr lang="en-US" altLang="zh-TW" sz="2400" dirty="0">
                    <a:solidFill>
                      <a:srgbClr val="FF0000"/>
                    </a:solidFill>
                  </a:rPr>
                  <a:t>Metropolis-Hastings</a:t>
                </a:r>
                <a:r>
                  <a:rPr lang="en-US" altLang="zh-TW" sz="2400" dirty="0"/>
                  <a:t> is introduced to alleviate the computation burden for the integral operation in contrastive term due to the high cardinality of </a:t>
                </a:r>
                <a14:m>
                  <m:oMath xmlns:m="http://schemas.openxmlformats.org/officeDocument/2006/math">
                    <m:r>
                      <a:rPr lang="zh-TW" altLang="en-US" sz="2400" b="0" i="1" smtClean="0">
                        <a:latin typeface="Cambria Math" panose="02040503050406030204" pitchFamily="18" charset="0"/>
                        <a:ea typeface="Cambria Math" panose="02040503050406030204" pitchFamily="18" charset="0"/>
                      </a:rPr>
                      <m:t>𝕪</m:t>
                    </m:r>
                  </m:oMath>
                </a14:m>
                <a:endParaRPr lang="en-US" altLang="zh-TW" sz="2400" dirty="0"/>
              </a:p>
              <a:p>
                <a:endParaRPr lang="en-US" altLang="zh-TW" sz="2400" dirty="0"/>
              </a:p>
              <a:p>
                <a:r>
                  <a:rPr lang="en-US" altLang="zh-TW" sz="2400" dirty="0"/>
                  <a:t>Metropolis-Hastings is one of many methods in MCMC(Markov Chain Monte- Carlo). The MCMC allows us to draw samples from posterior distribution rather than a distribution we can’t sample from directly, and only requires few samples, a function </a:t>
                </a:r>
                <a14:m>
                  <m:oMath xmlns:m="http://schemas.openxmlformats.org/officeDocument/2006/math">
                    <m:r>
                      <a:rPr lang="en-US" altLang="zh-TW" sz="2400" b="0" i="1" smtClean="0">
                        <a:latin typeface="Cambria Math" panose="02040503050406030204" pitchFamily="18" charset="0"/>
                      </a:rPr>
                      <m:t>𝑓</m:t>
                    </m:r>
                  </m:oMath>
                </a14:m>
                <a:r>
                  <a:rPr lang="en-US" altLang="zh-TW" sz="2400" dirty="0"/>
                  <a:t> and some priors about the parameters.</a:t>
                </a:r>
                <a:endParaRPr lang="zh-TW" altLang="en-US" sz="2400" dirty="0"/>
              </a:p>
            </p:txBody>
          </p:sp>
        </mc:Choice>
        <mc:Fallback xmlns="">
          <p:sp>
            <p:nvSpPr>
              <p:cNvPr id="9" name="內容版面配置區 8">
                <a:extLst>
                  <a:ext uri="{FF2B5EF4-FFF2-40B4-BE49-F238E27FC236}">
                    <a16:creationId xmlns:a16="http://schemas.microsoft.com/office/drawing/2014/main" id="{1B73366B-727A-B08D-F321-7AFAA6C06A79}"/>
                  </a:ext>
                </a:extLst>
              </p:cNvPr>
              <p:cNvSpPr>
                <a:spLocks noGrp="1" noRot="1" noChangeAspect="1" noMove="1" noResize="1" noEditPoints="1" noAdjustHandles="1" noChangeArrowheads="1" noChangeShapeType="1" noTextEdit="1"/>
              </p:cNvSpPr>
              <p:nvPr>
                <p:ph idx="1"/>
              </p:nvPr>
            </p:nvSpPr>
            <p:spPr>
              <a:blipFill>
                <a:blip r:embed="rId3"/>
                <a:stretch>
                  <a:fillRect l="-812" t="-1961" r="-2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022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06E82D-4136-8506-89C3-C13C0C428CCA}"/>
              </a:ext>
            </a:extLst>
          </p:cNvPr>
          <p:cNvSpPr>
            <a:spLocks noGrp="1"/>
          </p:cNvSpPr>
          <p:nvPr>
            <p:ph type="title"/>
          </p:nvPr>
        </p:nvSpPr>
        <p:spPr/>
        <p:txBody>
          <a:bodyPr>
            <a:normAutofit/>
          </a:bodyPr>
          <a:lstStyle/>
          <a:p>
            <a:r>
              <a:rPr lang="en-US" altLang="zh-TW" sz="3200" dirty="0"/>
              <a:t>Agenda </a:t>
            </a:r>
            <a:endParaRPr lang="zh-TW" altLang="en-US" sz="3200" dirty="0"/>
          </a:p>
        </p:txBody>
      </p:sp>
      <p:sp>
        <p:nvSpPr>
          <p:cNvPr id="3" name="內容版面配置區 2">
            <a:extLst>
              <a:ext uri="{FF2B5EF4-FFF2-40B4-BE49-F238E27FC236}">
                <a16:creationId xmlns:a16="http://schemas.microsoft.com/office/drawing/2014/main" id="{E7FB2411-7274-3A92-E6E2-C50208BB7F3D}"/>
              </a:ext>
            </a:extLst>
          </p:cNvPr>
          <p:cNvSpPr>
            <a:spLocks noGrp="1"/>
          </p:cNvSpPr>
          <p:nvPr>
            <p:ph idx="1"/>
          </p:nvPr>
        </p:nvSpPr>
        <p:spPr/>
        <p:txBody>
          <a:bodyPr/>
          <a:lstStyle/>
          <a:p>
            <a:r>
              <a:rPr lang="en-US" altLang="zh-TW" dirty="0"/>
              <a:t>Definition of energy model</a:t>
            </a:r>
          </a:p>
          <a:p>
            <a:r>
              <a:rPr lang="en-US" altLang="zh-TW" dirty="0"/>
              <a:t>Loss functions in energy model</a:t>
            </a:r>
          </a:p>
          <a:p>
            <a:r>
              <a:rPr lang="en-US" altLang="zh-TW" dirty="0"/>
              <a:t>Negative log-likelihood loss(NLL loss)</a:t>
            </a:r>
          </a:p>
          <a:p>
            <a:r>
              <a:rPr lang="en-US" altLang="zh-TW" dirty="0"/>
              <a:t>Sampling method</a:t>
            </a:r>
            <a:endParaRPr lang="zh-TW" altLang="en-US" dirty="0"/>
          </a:p>
        </p:txBody>
      </p:sp>
    </p:spTree>
    <p:extLst>
      <p:ext uri="{BB962C8B-B14F-4D97-AF65-F5344CB8AC3E}">
        <p14:creationId xmlns:p14="http://schemas.microsoft.com/office/powerpoint/2010/main" val="24732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228DBBD-7CE9-F5AC-EA85-7E0487BC7796}"/>
              </a:ext>
            </a:extLst>
          </p:cNvPr>
          <p:cNvSpPr txBox="1"/>
          <p:nvPr/>
        </p:nvSpPr>
        <p:spPr>
          <a:xfrm>
            <a:off x="429208" y="429207"/>
            <a:ext cx="3506729" cy="461665"/>
          </a:xfrm>
          <a:prstGeom prst="rect">
            <a:avLst/>
          </a:prstGeom>
          <a:noFill/>
        </p:spPr>
        <p:txBody>
          <a:bodyPr wrap="none" rtlCol="0">
            <a:spAutoFit/>
          </a:bodyPr>
          <a:lstStyle/>
          <a:p>
            <a:r>
              <a:rPr lang="en-US" altLang="zh-TW" sz="2400" dirty="0"/>
              <a:t>By Bayes formula, we have</a:t>
            </a:r>
            <a:endParaRPr lang="zh-TW" altLang="en-US" sz="2400"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AA86637A-239B-26F7-4076-42FEF6F0DAED}"/>
                  </a:ext>
                </a:extLst>
              </p:cNvPr>
              <p:cNvSpPr txBox="1"/>
              <p:nvPr/>
            </p:nvSpPr>
            <p:spPr>
              <a:xfrm>
                <a:off x="4268755" y="275542"/>
                <a:ext cx="2515817" cy="640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solidFill>
                            <a:srgbClr val="FF0000"/>
                          </a:solidFill>
                          <a:latin typeface="Cambria Math" panose="02040503050406030204" pitchFamily="18" charset="0"/>
                        </a:rPr>
                        <m:t>𝑃</m:t>
                      </m:r>
                      <m:d>
                        <m:dPr>
                          <m:ctrlPr>
                            <a:rPr lang="en-US" altLang="zh-TW" sz="2000" b="0" i="1" smtClean="0">
                              <a:solidFill>
                                <a:srgbClr val="FF0000"/>
                              </a:solidFill>
                              <a:latin typeface="Cambria Math" panose="02040503050406030204" pitchFamily="18" charset="0"/>
                            </a:rPr>
                          </m:ctrlPr>
                        </m:dPr>
                        <m:e>
                          <m:r>
                            <a:rPr lang="en-US" altLang="zh-TW" sz="2000" b="0" i="1" smtClean="0">
                              <a:solidFill>
                                <a:srgbClr val="FF0000"/>
                              </a:solidFill>
                              <a:latin typeface="Cambria Math" panose="02040503050406030204" pitchFamily="18" charset="0"/>
                            </a:rPr>
                            <m:t>𝜃</m:t>
                          </m:r>
                          <m:r>
                            <a:rPr lang="en-US" altLang="zh-TW" sz="2000" b="0" i="1" smtClean="0">
                              <a:solidFill>
                                <a:srgbClr val="FF0000"/>
                              </a:solidFill>
                              <a:latin typeface="Cambria Math" panose="02040503050406030204" pitchFamily="18" charset="0"/>
                            </a:rPr>
                            <m:t>|</m:t>
                          </m:r>
                          <m:r>
                            <a:rPr lang="en-US" altLang="zh-TW" sz="2000" b="0" i="1" smtClean="0">
                              <a:solidFill>
                                <a:srgbClr val="FF0000"/>
                              </a:solidFill>
                              <a:latin typeface="Cambria Math" panose="02040503050406030204" pitchFamily="18" charset="0"/>
                            </a:rPr>
                            <m:t>𝐷</m:t>
                          </m:r>
                        </m:e>
                      </m:d>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𝐷</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𝜃</m:t>
                              </m:r>
                            </m:e>
                          </m:d>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𝜃</m:t>
                              </m:r>
                            </m:e>
                          </m:d>
                        </m:num>
                        <m:den>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𝐷</m:t>
                              </m:r>
                            </m:e>
                          </m:d>
                        </m:den>
                      </m:f>
                    </m:oMath>
                  </m:oMathPara>
                </a14:m>
                <a:endParaRPr lang="zh-TW" altLang="en-US" sz="2000" dirty="0"/>
              </a:p>
            </p:txBody>
          </p:sp>
        </mc:Choice>
        <mc:Fallback xmlns="">
          <p:sp>
            <p:nvSpPr>
              <p:cNvPr id="5" name="文字方塊 4">
                <a:extLst>
                  <a:ext uri="{FF2B5EF4-FFF2-40B4-BE49-F238E27FC236}">
                    <a16:creationId xmlns:a16="http://schemas.microsoft.com/office/drawing/2014/main" id="{AA86637A-239B-26F7-4076-42FEF6F0DAED}"/>
                  </a:ext>
                </a:extLst>
              </p:cNvPr>
              <p:cNvSpPr txBox="1">
                <a:spLocks noRot="1" noChangeAspect="1" noMove="1" noResize="1" noEditPoints="1" noAdjustHandles="1" noChangeArrowheads="1" noChangeShapeType="1" noTextEdit="1"/>
              </p:cNvSpPr>
              <p:nvPr/>
            </p:nvSpPr>
            <p:spPr>
              <a:xfrm>
                <a:off x="4268755" y="275542"/>
                <a:ext cx="2515817" cy="640816"/>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429B91CE-B248-9323-7886-7FBD4206F7F9}"/>
                  </a:ext>
                </a:extLst>
              </p:cNvPr>
              <p:cNvSpPr txBox="1"/>
              <p:nvPr/>
            </p:nvSpPr>
            <p:spPr>
              <a:xfrm>
                <a:off x="429209" y="1259633"/>
                <a:ext cx="11762792" cy="707886"/>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First, we need a proposal distribution </a:t>
                </a:r>
                <a14:m>
                  <m:oMath xmlns:m="http://schemas.openxmlformats.org/officeDocument/2006/math">
                    <m:r>
                      <a:rPr lang="en-US" altLang="zh-TW" sz="2000" b="0" i="1" smtClean="0">
                        <a:latin typeface="Cambria Math" panose="02040503050406030204" pitchFamily="18" charset="0"/>
                      </a:rPr>
                      <m:t>𝑄</m:t>
                    </m:r>
                    <m:d>
                      <m:dPr>
                        <m:ctrlPr>
                          <a:rPr lang="en-US" altLang="zh-TW" sz="2000" b="0" i="1" smtClean="0">
                            <a:latin typeface="Cambria Math" panose="02040503050406030204" pitchFamily="18" charset="0"/>
                          </a:rPr>
                        </m:ctrlPr>
                      </m:dPr>
                      <m:e>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𝜃</m:t>
                            </m:r>
                          </m:e>
                          <m:sup>
                            <m:r>
                              <a:rPr lang="en-US" altLang="zh-TW" sz="2000" b="0" i="1" smtClean="0">
                                <a:latin typeface="Cambria Math" panose="02040503050406030204" pitchFamily="18" charset="0"/>
                              </a:rPr>
                              <m:t>′</m:t>
                            </m:r>
                          </m:sup>
                        </m:s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𝜃</m:t>
                        </m:r>
                      </m:e>
                    </m:d>
                  </m:oMath>
                </a14:m>
                <a:r>
                  <a:rPr lang="en-US" altLang="zh-TW" sz="2000" dirty="0"/>
                  <a:t> to help draw samples from the intractable posterior distribution </a:t>
                </a:r>
                <a14:m>
                  <m:oMath xmlns:m="http://schemas.openxmlformats.org/officeDocument/2006/math">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𝜃</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𝐷</m:t>
                        </m:r>
                      </m:e>
                    </m:d>
                  </m:oMath>
                </a14:m>
                <a:r>
                  <a:rPr lang="en-US" altLang="zh-TW" sz="2000" dirty="0"/>
                  <a:t>. The Q function is usually be a symmetric function.</a:t>
                </a:r>
                <a:endParaRPr lang="zh-TW" altLang="en-US" sz="2000" dirty="0"/>
              </a:p>
            </p:txBody>
          </p:sp>
        </mc:Choice>
        <mc:Fallback xmlns="">
          <p:sp>
            <p:nvSpPr>
              <p:cNvPr id="6" name="文字方塊 5">
                <a:extLst>
                  <a:ext uri="{FF2B5EF4-FFF2-40B4-BE49-F238E27FC236}">
                    <a16:creationId xmlns:a16="http://schemas.microsoft.com/office/drawing/2014/main" id="{429B91CE-B248-9323-7886-7FBD4206F7F9}"/>
                  </a:ext>
                </a:extLst>
              </p:cNvPr>
              <p:cNvSpPr txBox="1">
                <a:spLocks noRot="1" noChangeAspect="1" noMove="1" noResize="1" noEditPoints="1" noAdjustHandles="1" noChangeArrowheads="1" noChangeShapeType="1" noTextEdit="1"/>
              </p:cNvSpPr>
              <p:nvPr/>
            </p:nvSpPr>
            <p:spPr>
              <a:xfrm>
                <a:off x="429209" y="1259633"/>
                <a:ext cx="11762792" cy="707886"/>
              </a:xfrm>
              <a:prstGeom prst="rect">
                <a:avLst/>
              </a:prstGeom>
              <a:blipFill>
                <a:blip r:embed="rId3"/>
                <a:stretch>
                  <a:fillRect l="-466" t="-5172" b="-146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6B397253-3AD5-4FDF-0EAB-3AF264F093C3}"/>
                  </a:ext>
                </a:extLst>
              </p:cNvPr>
              <p:cNvSpPr txBox="1"/>
              <p:nvPr/>
            </p:nvSpPr>
            <p:spPr>
              <a:xfrm>
                <a:off x="429209" y="2182617"/>
                <a:ext cx="11762792" cy="40011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The likelihood of new data is computed by a function called </a:t>
                </a:r>
                <a14:m>
                  <m:oMath xmlns:m="http://schemas.openxmlformats.org/officeDocument/2006/math">
                    <m:r>
                      <a:rPr lang="en-US" altLang="zh-TW" sz="2000" b="0" i="1" smtClean="0">
                        <a:latin typeface="Cambria Math" panose="02040503050406030204" pitchFamily="18" charset="0"/>
                      </a:rPr>
                      <m:t>𝑓</m:t>
                    </m:r>
                  </m:oMath>
                </a14:m>
                <a:r>
                  <a:rPr lang="en-US" altLang="zh-TW" sz="2000" dirty="0"/>
                  <a:t>, which has a limitation about it</a:t>
                </a:r>
                <a:endParaRPr lang="zh-TW" altLang="en-US" sz="2000" dirty="0"/>
              </a:p>
            </p:txBody>
          </p:sp>
        </mc:Choice>
        <mc:Fallback xmlns="">
          <p:sp>
            <p:nvSpPr>
              <p:cNvPr id="7" name="文字方塊 6">
                <a:extLst>
                  <a:ext uri="{FF2B5EF4-FFF2-40B4-BE49-F238E27FC236}">
                    <a16:creationId xmlns:a16="http://schemas.microsoft.com/office/drawing/2014/main" id="{6B397253-3AD5-4FDF-0EAB-3AF264F093C3}"/>
                  </a:ext>
                </a:extLst>
              </p:cNvPr>
              <p:cNvSpPr txBox="1">
                <a:spLocks noRot="1" noChangeAspect="1" noMove="1" noResize="1" noEditPoints="1" noAdjustHandles="1" noChangeArrowheads="1" noChangeShapeType="1" noTextEdit="1"/>
              </p:cNvSpPr>
              <p:nvPr/>
            </p:nvSpPr>
            <p:spPr>
              <a:xfrm>
                <a:off x="429209" y="2182617"/>
                <a:ext cx="11762792" cy="400110"/>
              </a:xfrm>
              <a:prstGeom prst="rect">
                <a:avLst/>
              </a:prstGeom>
              <a:blipFill>
                <a:blip r:embed="rId4"/>
                <a:stretch>
                  <a:fillRect l="-466" t="-7576"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9AC06C0-FABF-C49E-C38C-8452C50A6A94}"/>
                  </a:ext>
                </a:extLst>
              </p:cNvPr>
              <p:cNvSpPr txBox="1"/>
              <p:nvPr/>
            </p:nvSpPr>
            <p:spPr>
              <a:xfrm>
                <a:off x="4781394" y="2797825"/>
                <a:ext cx="2209130" cy="31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𝑓</m:t>
                      </m:r>
                      <m:r>
                        <a:rPr lang="en-US" altLang="zh-TW" sz="2000" b="0" i="1" smtClean="0">
                          <a:latin typeface="Cambria Math" panose="02040503050406030204" pitchFamily="18" charset="0"/>
                          <a:ea typeface="Cambria Math" panose="02040503050406030204" pitchFamily="18" charset="0"/>
                        </a:rPr>
                        <m:t>∝</m:t>
                      </m:r>
                      <m:r>
                        <a:rPr lang="en-US" altLang="zh-TW" sz="2000" i="1">
                          <a:solidFill>
                            <a:srgbClr val="FF0000"/>
                          </a:solidFill>
                          <a:latin typeface="Cambria Math" panose="02040503050406030204" pitchFamily="18" charset="0"/>
                        </a:rPr>
                        <m:t>𝑃</m:t>
                      </m:r>
                      <m:d>
                        <m:dPr>
                          <m:ctrlPr>
                            <a:rPr lang="en-US" altLang="zh-TW" sz="2000" i="1">
                              <a:solidFill>
                                <a:srgbClr val="FF0000"/>
                              </a:solidFill>
                              <a:latin typeface="Cambria Math" panose="02040503050406030204" pitchFamily="18" charset="0"/>
                            </a:rPr>
                          </m:ctrlPr>
                        </m:dPr>
                        <m:e>
                          <m:r>
                            <a:rPr lang="en-US" altLang="zh-TW" sz="2000" i="1">
                              <a:solidFill>
                                <a:srgbClr val="FF0000"/>
                              </a:solidFill>
                              <a:latin typeface="Cambria Math" panose="02040503050406030204" pitchFamily="18" charset="0"/>
                            </a:rPr>
                            <m:t>𝜃</m:t>
                          </m:r>
                          <m:r>
                            <a:rPr lang="en-US" altLang="zh-TW" sz="2000" i="1">
                              <a:solidFill>
                                <a:srgbClr val="FF0000"/>
                              </a:solidFill>
                              <a:latin typeface="Cambria Math" panose="02040503050406030204" pitchFamily="18" charset="0"/>
                            </a:rPr>
                            <m:t>|</m:t>
                          </m:r>
                          <m:r>
                            <a:rPr lang="en-US" altLang="zh-TW" sz="2000" i="1">
                              <a:solidFill>
                                <a:srgbClr val="FF0000"/>
                              </a:solidFill>
                              <a:latin typeface="Cambria Math" panose="02040503050406030204" pitchFamily="18" charset="0"/>
                            </a:rPr>
                            <m:t>𝐷</m:t>
                          </m:r>
                        </m:e>
                      </m:d>
                      <m:r>
                        <a:rPr lang="en-US" altLang="zh-TW" sz="2000" i="1" smtClean="0">
                          <a:solidFill>
                            <a:srgbClr val="FF0000"/>
                          </a:solidFill>
                          <a:latin typeface="Cambria Math" panose="02040503050406030204" pitchFamily="18" charset="0"/>
                          <a:ea typeface="Cambria Math" panose="02040503050406030204" pitchFamily="18" charset="0"/>
                        </a:rPr>
                        <m:t>∝</m:t>
                      </m:r>
                      <m:r>
                        <a:rPr lang="en-US" altLang="zh-TW" sz="2000" b="0" i="1" smtClean="0">
                          <a:solidFill>
                            <a:srgbClr val="FF0000"/>
                          </a:solidFill>
                          <a:latin typeface="Cambria Math" panose="02040503050406030204" pitchFamily="18" charset="0"/>
                          <a:ea typeface="Cambria Math" panose="02040503050406030204" pitchFamily="18" charset="0"/>
                        </a:rPr>
                        <m:t>𝑃</m:t>
                      </m:r>
                      <m:r>
                        <a:rPr lang="en-US" altLang="zh-TW" sz="2000" b="0" i="1" smtClean="0">
                          <a:solidFill>
                            <a:srgbClr val="FF0000"/>
                          </a:solidFill>
                          <a:latin typeface="Cambria Math" panose="02040503050406030204" pitchFamily="18" charset="0"/>
                          <a:ea typeface="Cambria Math" panose="02040503050406030204" pitchFamily="18" charset="0"/>
                        </a:rPr>
                        <m:t>(</m:t>
                      </m:r>
                      <m:acc>
                        <m:accPr>
                          <m:chr m:val="̂"/>
                          <m:ctrlPr>
                            <a:rPr lang="en-US" altLang="zh-TW" sz="2000" b="0" i="1" smtClean="0">
                              <a:solidFill>
                                <a:srgbClr val="FF0000"/>
                              </a:solidFill>
                              <a:latin typeface="Cambria Math" panose="02040503050406030204" pitchFamily="18" charset="0"/>
                              <a:ea typeface="Cambria Math" panose="02040503050406030204" pitchFamily="18" charset="0"/>
                            </a:rPr>
                          </m:ctrlPr>
                        </m:accPr>
                        <m:e>
                          <m:r>
                            <a:rPr lang="en-US" altLang="zh-TW" sz="2000" b="0" i="1" smtClean="0">
                              <a:solidFill>
                                <a:srgbClr val="FF0000"/>
                              </a:solidFill>
                              <a:latin typeface="Cambria Math" panose="02040503050406030204" pitchFamily="18" charset="0"/>
                              <a:ea typeface="Cambria Math" panose="02040503050406030204" pitchFamily="18" charset="0"/>
                            </a:rPr>
                            <m:t>𝐷</m:t>
                          </m:r>
                        </m:e>
                      </m:acc>
                      <m:r>
                        <a:rPr lang="en-US" altLang="zh-TW" sz="2000" b="0" i="1" smtClean="0">
                          <a:solidFill>
                            <a:srgbClr val="FF0000"/>
                          </a:solidFill>
                          <a:latin typeface="Cambria Math" panose="02040503050406030204" pitchFamily="18" charset="0"/>
                          <a:ea typeface="Cambria Math" panose="02040503050406030204" pitchFamily="18" charset="0"/>
                        </a:rPr>
                        <m:t>)</m:t>
                      </m:r>
                    </m:oMath>
                  </m:oMathPara>
                </a14:m>
                <a:endParaRPr lang="zh-TW" altLang="en-US" sz="2000" dirty="0"/>
              </a:p>
            </p:txBody>
          </p:sp>
        </mc:Choice>
        <mc:Fallback xmlns="">
          <p:sp>
            <p:nvSpPr>
              <p:cNvPr id="8" name="文字方塊 7">
                <a:extLst>
                  <a:ext uri="{FF2B5EF4-FFF2-40B4-BE49-F238E27FC236}">
                    <a16:creationId xmlns:a16="http://schemas.microsoft.com/office/drawing/2014/main" id="{C9AC06C0-FABF-C49E-C38C-8452C50A6A94}"/>
                  </a:ext>
                </a:extLst>
              </p:cNvPr>
              <p:cNvSpPr txBox="1">
                <a:spLocks noRot="1" noChangeAspect="1" noMove="1" noResize="1" noEditPoints="1" noAdjustHandles="1" noChangeArrowheads="1" noChangeShapeType="1" noTextEdit="1"/>
              </p:cNvSpPr>
              <p:nvPr/>
            </p:nvSpPr>
            <p:spPr>
              <a:xfrm>
                <a:off x="4781394" y="2797825"/>
                <a:ext cx="2209130" cy="316112"/>
              </a:xfrm>
              <a:prstGeom prst="rect">
                <a:avLst/>
              </a:prstGeom>
              <a:blipFill>
                <a:blip r:embed="rId5"/>
                <a:stretch>
                  <a:fillRect l="-3581" t="-26923" r="-17080" b="-346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E6FC9EDD-DDC3-0C60-B958-5647E9C660AA}"/>
                  </a:ext>
                </a:extLst>
              </p:cNvPr>
              <p:cNvSpPr txBox="1"/>
              <p:nvPr/>
            </p:nvSpPr>
            <p:spPr>
              <a:xfrm>
                <a:off x="429209" y="3359472"/>
                <a:ext cx="11762792" cy="622671"/>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Define the accepted rate as the ratio </a:t>
                </a:r>
                <a14:m>
                  <m:oMath xmlns:m="http://schemas.openxmlformats.org/officeDocument/2006/math">
                    <m:f>
                      <m:fPr>
                        <m:ctrlPr>
                          <a:rPr lang="en-US" altLang="zh-TW" sz="2000" i="1" smtClean="0">
                            <a:solidFill>
                              <a:schemeClr val="tx1"/>
                            </a:solidFill>
                            <a:latin typeface="Cambria Math" panose="02040503050406030204" pitchFamily="18" charset="0"/>
                          </a:rPr>
                        </m:ctrlPr>
                      </m:fPr>
                      <m:num>
                        <m:r>
                          <a:rPr lang="en-US" altLang="zh-TW" sz="2000" b="0" i="1" smtClean="0">
                            <a:solidFill>
                              <a:schemeClr val="tx1"/>
                            </a:solidFill>
                            <a:latin typeface="Cambria Math" panose="02040503050406030204" pitchFamily="18" charset="0"/>
                          </a:rPr>
                          <m:t>𝑃</m:t>
                        </m:r>
                        <m:d>
                          <m:dPr>
                            <m:ctrlPr>
                              <a:rPr lang="en-US" altLang="zh-TW" sz="2000" b="0" i="1" smtClean="0">
                                <a:solidFill>
                                  <a:schemeClr val="tx1"/>
                                </a:solidFill>
                                <a:latin typeface="Cambria Math" panose="02040503050406030204" pitchFamily="18" charset="0"/>
                              </a:rPr>
                            </m:ctrlPr>
                          </m:dPr>
                          <m:e>
                            <m:sSup>
                              <m:sSupPr>
                                <m:ctrlPr>
                                  <a:rPr lang="en-US" altLang="zh-TW" sz="2000" b="0" i="1" smtClean="0">
                                    <a:solidFill>
                                      <a:schemeClr val="tx1"/>
                                    </a:solidFill>
                                    <a:latin typeface="Cambria Math" panose="02040503050406030204" pitchFamily="18" charset="0"/>
                                  </a:rPr>
                                </m:ctrlPr>
                              </m:sSupPr>
                              <m:e>
                                <m:r>
                                  <a:rPr lang="en-US" altLang="zh-TW" sz="2000" b="0" i="1" smtClean="0">
                                    <a:solidFill>
                                      <a:schemeClr val="tx1"/>
                                    </a:solidFill>
                                    <a:latin typeface="Cambria Math" panose="02040503050406030204" pitchFamily="18" charset="0"/>
                                  </a:rPr>
                                  <m:t>𝜃</m:t>
                                </m:r>
                              </m:e>
                              <m:sup>
                                <m:r>
                                  <a:rPr lang="en-US" altLang="zh-TW" sz="2000" b="0" i="1" smtClean="0">
                                    <a:solidFill>
                                      <a:schemeClr val="tx1"/>
                                    </a:solidFill>
                                    <a:latin typeface="Cambria Math" panose="02040503050406030204" pitchFamily="18" charset="0"/>
                                  </a:rPr>
                                  <m:t>′</m:t>
                                </m:r>
                              </m:sup>
                            </m:sSup>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𝐷</m:t>
                            </m:r>
                          </m:e>
                        </m:d>
                      </m:num>
                      <m:den>
                        <m:r>
                          <a:rPr lang="en-US" altLang="zh-TW" sz="2000" b="0" i="1" smtClean="0">
                            <a:solidFill>
                              <a:schemeClr val="tx1"/>
                            </a:solidFill>
                            <a:latin typeface="Cambria Math" panose="02040503050406030204" pitchFamily="18" charset="0"/>
                          </a:rPr>
                          <m:t>𝑃</m:t>
                        </m:r>
                        <m:d>
                          <m:dPr>
                            <m:ctrlPr>
                              <a:rPr lang="en-US" altLang="zh-TW" sz="2000" b="0" i="1" smtClean="0">
                                <a:solidFill>
                                  <a:schemeClr val="tx1"/>
                                </a:solidFill>
                                <a:latin typeface="Cambria Math" panose="02040503050406030204" pitchFamily="18" charset="0"/>
                              </a:rPr>
                            </m:ctrlPr>
                          </m:dPr>
                          <m:e>
                            <m:r>
                              <a:rPr lang="en-US" altLang="zh-TW" sz="2000" b="0" i="1" smtClean="0">
                                <a:solidFill>
                                  <a:schemeClr val="tx1"/>
                                </a:solidFill>
                                <a:latin typeface="Cambria Math" panose="02040503050406030204" pitchFamily="18" charset="0"/>
                              </a:rPr>
                              <m:t>𝜃</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𝐷</m:t>
                            </m:r>
                          </m:e>
                        </m:d>
                      </m:den>
                    </m:f>
                  </m:oMath>
                </a14:m>
                <a:endParaRPr lang="zh-TW" altLang="en-US" sz="2000" dirty="0"/>
              </a:p>
            </p:txBody>
          </p:sp>
        </mc:Choice>
        <mc:Fallback xmlns="">
          <p:sp>
            <p:nvSpPr>
              <p:cNvPr id="9" name="文字方塊 8">
                <a:extLst>
                  <a:ext uri="{FF2B5EF4-FFF2-40B4-BE49-F238E27FC236}">
                    <a16:creationId xmlns:a16="http://schemas.microsoft.com/office/drawing/2014/main" id="{E6FC9EDD-DDC3-0C60-B958-5647E9C660AA}"/>
                  </a:ext>
                </a:extLst>
              </p:cNvPr>
              <p:cNvSpPr txBox="1">
                <a:spLocks noRot="1" noChangeAspect="1" noMove="1" noResize="1" noEditPoints="1" noAdjustHandles="1" noChangeArrowheads="1" noChangeShapeType="1" noTextEdit="1"/>
              </p:cNvSpPr>
              <p:nvPr/>
            </p:nvSpPr>
            <p:spPr>
              <a:xfrm>
                <a:off x="429209" y="3359472"/>
                <a:ext cx="11762792" cy="622671"/>
              </a:xfrm>
              <a:prstGeom prst="rect">
                <a:avLst/>
              </a:prstGeom>
              <a:blipFill>
                <a:blip r:embed="rId6"/>
                <a:stretch>
                  <a:fillRect l="-466" b="-98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5365579-B40C-B044-E6BE-DA1259A24928}"/>
                  </a:ext>
                </a:extLst>
              </p:cNvPr>
              <p:cNvSpPr txBox="1"/>
              <p:nvPr/>
            </p:nvSpPr>
            <p:spPr>
              <a:xfrm>
                <a:off x="3383564" y="4227678"/>
                <a:ext cx="5191268" cy="7510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b="0" i="1" smtClean="0">
                          <a:solidFill>
                            <a:schemeClr val="tx1"/>
                          </a:solidFill>
                          <a:latin typeface="Cambria Math" panose="02040503050406030204" pitchFamily="18" charset="0"/>
                        </a:rPr>
                        <m:t>𝑟</m:t>
                      </m:r>
                      <m:r>
                        <a:rPr lang="en-US" altLang="zh-TW" sz="1800" b="0" i="1" smtClean="0">
                          <a:solidFill>
                            <a:schemeClr val="tx1"/>
                          </a:solidFill>
                          <a:latin typeface="Cambria Math" panose="02040503050406030204" pitchFamily="18" charset="0"/>
                        </a:rPr>
                        <m:t>=</m:t>
                      </m:r>
                      <m:f>
                        <m:fPr>
                          <m:ctrlPr>
                            <a:rPr lang="en-US" altLang="zh-TW" sz="1800" i="1" smtClean="0">
                              <a:solidFill>
                                <a:schemeClr val="tx1"/>
                              </a:solidFill>
                              <a:latin typeface="Cambria Math" panose="02040503050406030204" pitchFamily="18" charset="0"/>
                            </a:rPr>
                          </m:ctrlPr>
                        </m:fPr>
                        <m:num>
                          <m:r>
                            <a:rPr lang="en-US" altLang="zh-TW" sz="1800" b="0" i="1" smtClean="0">
                              <a:solidFill>
                                <a:schemeClr val="tx1"/>
                              </a:solidFill>
                              <a:latin typeface="Cambria Math" panose="02040503050406030204" pitchFamily="18" charset="0"/>
                            </a:rPr>
                            <m:t>𝑃</m:t>
                          </m:r>
                          <m:d>
                            <m:dPr>
                              <m:ctrlPr>
                                <a:rPr lang="en-US" altLang="zh-TW" sz="1800" b="0" i="1" smtClean="0">
                                  <a:solidFill>
                                    <a:schemeClr val="tx1"/>
                                  </a:solidFill>
                                  <a:latin typeface="Cambria Math" panose="02040503050406030204" pitchFamily="18" charset="0"/>
                                </a:rPr>
                              </m:ctrlPr>
                            </m:dPr>
                            <m:e>
                              <m:sSup>
                                <m:sSupPr>
                                  <m:ctrlPr>
                                    <a:rPr lang="en-US" altLang="zh-TW" sz="1800" b="0" i="1" smtClean="0">
                                      <a:solidFill>
                                        <a:schemeClr val="tx1"/>
                                      </a:solidFill>
                                      <a:latin typeface="Cambria Math" panose="02040503050406030204" pitchFamily="18" charset="0"/>
                                    </a:rPr>
                                  </m:ctrlPr>
                                </m:sSupPr>
                                <m:e>
                                  <m:r>
                                    <a:rPr lang="en-US" altLang="zh-TW" sz="1800" b="0" i="1" smtClean="0">
                                      <a:solidFill>
                                        <a:schemeClr val="tx1"/>
                                      </a:solidFill>
                                      <a:latin typeface="Cambria Math" panose="02040503050406030204" pitchFamily="18" charset="0"/>
                                    </a:rPr>
                                    <m:t>𝜃</m:t>
                                  </m:r>
                                </m:e>
                                <m:sup>
                                  <m:r>
                                    <a:rPr lang="en-US" altLang="zh-TW" sz="1800" b="0" i="1" smtClean="0">
                                      <a:solidFill>
                                        <a:schemeClr val="tx1"/>
                                      </a:solidFill>
                                      <a:latin typeface="Cambria Math" panose="02040503050406030204" pitchFamily="18" charset="0"/>
                                    </a:rPr>
                                    <m:t>′</m:t>
                                  </m:r>
                                </m:sup>
                              </m:sSup>
                              <m:r>
                                <a:rPr lang="en-US" altLang="zh-TW" sz="1800" b="0" i="1" smtClean="0">
                                  <a:solidFill>
                                    <a:schemeClr val="tx1"/>
                                  </a:solidFill>
                                  <a:latin typeface="Cambria Math" panose="02040503050406030204" pitchFamily="18" charset="0"/>
                                </a:rPr>
                                <m:t>|</m:t>
                              </m:r>
                              <m:r>
                                <a:rPr lang="en-US" altLang="zh-TW" sz="1800" b="0" i="1" smtClean="0">
                                  <a:solidFill>
                                    <a:schemeClr val="tx1"/>
                                  </a:solidFill>
                                  <a:latin typeface="Cambria Math" panose="02040503050406030204" pitchFamily="18" charset="0"/>
                                </a:rPr>
                                <m:t>𝐷</m:t>
                              </m:r>
                            </m:e>
                          </m:d>
                        </m:num>
                        <m:den>
                          <m:r>
                            <a:rPr lang="en-US" altLang="zh-TW" sz="1800" b="0" i="1" smtClean="0">
                              <a:solidFill>
                                <a:schemeClr val="tx1"/>
                              </a:solidFill>
                              <a:latin typeface="Cambria Math" panose="02040503050406030204" pitchFamily="18" charset="0"/>
                            </a:rPr>
                            <m:t>𝑃</m:t>
                          </m:r>
                          <m:d>
                            <m:dPr>
                              <m:ctrlPr>
                                <a:rPr lang="en-US" altLang="zh-TW" sz="1800" b="0" i="1" smtClean="0">
                                  <a:solidFill>
                                    <a:schemeClr val="tx1"/>
                                  </a:solidFill>
                                  <a:latin typeface="Cambria Math" panose="02040503050406030204" pitchFamily="18" charset="0"/>
                                </a:rPr>
                              </m:ctrlPr>
                            </m:dPr>
                            <m:e>
                              <m:r>
                                <a:rPr lang="en-US" altLang="zh-TW" sz="1800" b="0" i="1" smtClean="0">
                                  <a:solidFill>
                                    <a:schemeClr val="tx1"/>
                                  </a:solidFill>
                                  <a:latin typeface="Cambria Math" panose="02040503050406030204" pitchFamily="18" charset="0"/>
                                </a:rPr>
                                <m:t>𝜃</m:t>
                              </m:r>
                              <m:r>
                                <a:rPr lang="en-US" altLang="zh-TW" sz="1800" b="0" i="1" smtClean="0">
                                  <a:solidFill>
                                    <a:schemeClr val="tx1"/>
                                  </a:solidFill>
                                  <a:latin typeface="Cambria Math" panose="02040503050406030204" pitchFamily="18" charset="0"/>
                                </a:rPr>
                                <m:t>|</m:t>
                              </m:r>
                              <m:r>
                                <a:rPr lang="en-US" altLang="zh-TW" sz="1800" b="0" i="1" smtClean="0">
                                  <a:solidFill>
                                    <a:schemeClr val="tx1"/>
                                  </a:solidFill>
                                  <a:latin typeface="Cambria Math" panose="02040503050406030204" pitchFamily="18" charset="0"/>
                                </a:rPr>
                                <m:t>𝐷</m:t>
                              </m:r>
                            </m:e>
                          </m:d>
                        </m:den>
                      </m:f>
                      <m:r>
                        <a:rPr lang="en-US" altLang="zh-TW" sz="1800" b="0" i="1" smtClean="0">
                          <a:solidFill>
                            <a:schemeClr val="tx1"/>
                          </a:solidFill>
                          <a:latin typeface="Cambria Math" panose="02040503050406030204" pitchFamily="18" charset="0"/>
                        </a:rPr>
                        <m:t>=</m:t>
                      </m:r>
                      <m:f>
                        <m:fPr>
                          <m:ctrlPr>
                            <a:rPr lang="en-US" altLang="zh-TW" sz="1800" b="0" i="1" smtClean="0">
                              <a:solidFill>
                                <a:schemeClr val="tx1"/>
                              </a:solidFill>
                              <a:latin typeface="Cambria Math" panose="02040503050406030204" pitchFamily="18" charset="0"/>
                            </a:rPr>
                          </m:ctrlPr>
                        </m:fPr>
                        <m:num>
                          <m:r>
                            <a:rPr lang="en-US" altLang="zh-TW" i="1">
                              <a:latin typeface="Cambria Math" panose="02040503050406030204" pitchFamily="18" charset="0"/>
                            </a:rPr>
                            <m:t>𝑃</m:t>
                          </m:r>
                          <m:d>
                            <m:dPr>
                              <m:ctrlPr>
                                <a:rPr lang="en-US" altLang="zh-TW" i="1">
                                  <a:latin typeface="Cambria Math" panose="02040503050406030204" pitchFamily="18" charset="0"/>
                                </a:rPr>
                              </m:ctrlPr>
                            </m:dPr>
                            <m:e>
                              <m:r>
                                <a:rPr lang="en-US" altLang="zh-TW" i="1">
                                  <a:latin typeface="Cambria Math" panose="02040503050406030204" pitchFamily="18" charset="0"/>
                                </a:rPr>
                                <m:t>𝐷</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𝜃</m:t>
                                  </m:r>
                                </m:e>
                                <m:sup>
                                  <m:r>
                                    <a:rPr lang="en-US" altLang="zh-TW" i="1">
                                      <a:latin typeface="Cambria Math" panose="02040503050406030204" pitchFamily="18" charset="0"/>
                                    </a:rPr>
                                    <m:t>′</m:t>
                                  </m:r>
                                </m:sup>
                              </m:sSup>
                            </m:e>
                          </m:d>
                          <m:r>
                            <a:rPr lang="en-US" altLang="zh-TW" i="1">
                              <a:latin typeface="Cambria Math" panose="02040503050406030204" pitchFamily="18" charset="0"/>
                            </a:rPr>
                            <m:t>𝑃</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𝜃</m:t>
                                  </m:r>
                                </m:e>
                                <m:sup>
                                  <m:r>
                                    <a:rPr lang="en-US" altLang="zh-TW" i="1">
                                      <a:latin typeface="Cambria Math" panose="02040503050406030204" pitchFamily="18" charset="0"/>
                                    </a:rPr>
                                    <m:t>′</m:t>
                                  </m:r>
                                </m:sup>
                              </m:sSup>
                            </m:e>
                          </m:d>
                        </m:num>
                        <m:den>
                          <m:r>
                            <a:rPr lang="en-US" altLang="zh-TW" i="1">
                              <a:latin typeface="Cambria Math" panose="02040503050406030204" pitchFamily="18" charset="0"/>
                            </a:rPr>
                            <m:t>𝑃</m:t>
                          </m:r>
                          <m:d>
                            <m:dPr>
                              <m:ctrlPr>
                                <a:rPr lang="en-US" altLang="zh-TW" i="1">
                                  <a:latin typeface="Cambria Math" panose="02040503050406030204" pitchFamily="18" charset="0"/>
                                </a:rPr>
                              </m:ctrlPr>
                            </m:dPr>
                            <m:e>
                              <m:r>
                                <a:rPr lang="en-US" altLang="zh-TW" i="1">
                                  <a:latin typeface="Cambria Math" panose="02040503050406030204" pitchFamily="18" charset="0"/>
                                </a:rPr>
                                <m:t>𝐷</m:t>
                              </m:r>
                              <m:r>
                                <a:rPr lang="en-US" altLang="zh-TW" i="1">
                                  <a:latin typeface="Cambria Math" panose="02040503050406030204" pitchFamily="18" charset="0"/>
                                </a:rPr>
                                <m:t>|</m:t>
                              </m:r>
                              <m:r>
                                <a:rPr lang="en-US" altLang="zh-TW" i="1">
                                  <a:latin typeface="Cambria Math" panose="02040503050406030204" pitchFamily="18" charset="0"/>
                                </a:rPr>
                                <m:t>𝜃</m:t>
                              </m:r>
                            </m:e>
                          </m:d>
                          <m:r>
                            <a:rPr lang="en-US" altLang="zh-TW" i="1">
                              <a:latin typeface="Cambria Math" panose="02040503050406030204" pitchFamily="18" charset="0"/>
                            </a:rPr>
                            <m:t>𝑃</m:t>
                          </m:r>
                          <m:d>
                            <m:dPr>
                              <m:ctrlPr>
                                <a:rPr lang="en-US" altLang="zh-TW" i="1">
                                  <a:latin typeface="Cambria Math" panose="02040503050406030204" pitchFamily="18" charset="0"/>
                                </a:rPr>
                              </m:ctrlPr>
                            </m:dPr>
                            <m:e>
                              <m:r>
                                <a:rPr lang="en-US" altLang="zh-TW" i="1">
                                  <a:latin typeface="Cambria Math" panose="02040503050406030204" pitchFamily="18" charset="0"/>
                                </a:rPr>
                                <m:t>𝜃</m:t>
                              </m:r>
                            </m:e>
                          </m:d>
                        </m:den>
                      </m:f>
                      <m:r>
                        <a:rPr lang="en-US" altLang="zh-TW" sz="1800" b="0" i="1" smtClean="0">
                          <a:solidFill>
                            <a:schemeClr val="tx1"/>
                          </a:solidFill>
                          <a:latin typeface="Cambria Math" panose="02040503050406030204" pitchFamily="18" charset="0"/>
                        </a:rPr>
                        <m:t>=</m:t>
                      </m:r>
                      <m:f>
                        <m:fPr>
                          <m:ctrlPr>
                            <a:rPr lang="en-US" altLang="zh-TW" sz="1800" b="0" i="1" smtClean="0">
                              <a:solidFill>
                                <a:schemeClr val="tx1"/>
                              </a:solidFill>
                              <a:latin typeface="Cambria Math" panose="02040503050406030204" pitchFamily="18" charset="0"/>
                            </a:rPr>
                          </m:ctrlPr>
                        </m:fPr>
                        <m:num>
                          <m:nary>
                            <m:naryPr>
                              <m:chr m:val="∏"/>
                              <m:ctrlPr>
                                <a:rPr lang="en-US" altLang="zh-TW" sz="1800" b="0" i="1" smtClean="0">
                                  <a:solidFill>
                                    <a:schemeClr val="tx1"/>
                                  </a:solidFill>
                                  <a:latin typeface="Cambria Math" panose="02040503050406030204" pitchFamily="18" charset="0"/>
                                </a:rPr>
                              </m:ctrlPr>
                            </m:naryPr>
                            <m:sub>
                              <m:r>
                                <m:rPr>
                                  <m:brk m:alnAt="23"/>
                                </m:rPr>
                                <a:rPr lang="en-US" altLang="zh-TW" sz="1800" b="0" i="1" smtClean="0">
                                  <a:solidFill>
                                    <a:schemeClr val="tx1"/>
                                  </a:solidFill>
                                  <a:latin typeface="Cambria Math" panose="02040503050406030204" pitchFamily="18" charset="0"/>
                                </a:rPr>
                                <m:t>𝑖</m:t>
                              </m:r>
                              <m:r>
                                <a:rPr lang="en-US" altLang="zh-TW" sz="1800" b="0" i="1" smtClean="0">
                                  <a:solidFill>
                                    <a:schemeClr val="tx1"/>
                                  </a:solidFill>
                                  <a:latin typeface="Cambria Math" panose="02040503050406030204" pitchFamily="18" charset="0"/>
                                </a:rPr>
                                <m:t>=1</m:t>
                              </m:r>
                            </m:sub>
                            <m:sup>
                              <m:r>
                                <a:rPr lang="en-US" altLang="zh-TW" sz="1800" b="0" i="1" smtClean="0">
                                  <a:solidFill>
                                    <a:schemeClr val="tx1"/>
                                  </a:solidFill>
                                  <a:latin typeface="Cambria Math" panose="02040503050406030204" pitchFamily="18" charset="0"/>
                                </a:rPr>
                                <m:t>𝑀</m:t>
                              </m:r>
                            </m:sup>
                            <m:e>
                              <m:r>
                                <a:rPr lang="en-US" altLang="zh-TW" sz="1800" b="0" i="1" smtClean="0">
                                  <a:solidFill>
                                    <a:schemeClr val="tx1"/>
                                  </a:solidFill>
                                  <a:latin typeface="Cambria Math" panose="02040503050406030204" pitchFamily="18" charset="0"/>
                                </a:rPr>
                                <m:t>𝑓</m:t>
                              </m:r>
                              <m:d>
                                <m:dPr>
                                  <m:ctrlPr>
                                    <a:rPr lang="en-US" altLang="zh-TW" sz="1800" b="0" i="1" smtClean="0">
                                      <a:solidFill>
                                        <a:schemeClr val="tx1"/>
                                      </a:solidFill>
                                      <a:latin typeface="Cambria Math" panose="02040503050406030204" pitchFamily="18" charset="0"/>
                                    </a:rPr>
                                  </m:ctrlPr>
                                </m:dPr>
                                <m:e>
                                  <m:sSub>
                                    <m:sSubPr>
                                      <m:ctrlPr>
                                        <a:rPr lang="en-US" altLang="zh-TW" sz="1800" b="0" i="1" smtClean="0">
                                          <a:solidFill>
                                            <a:schemeClr val="tx1"/>
                                          </a:solidFill>
                                          <a:latin typeface="Cambria Math" panose="02040503050406030204" pitchFamily="18" charset="0"/>
                                        </a:rPr>
                                      </m:ctrlPr>
                                    </m:sSubPr>
                                    <m:e>
                                      <m:r>
                                        <a:rPr lang="en-US" altLang="zh-TW" sz="1800" b="0" i="1" smtClean="0">
                                          <a:solidFill>
                                            <a:schemeClr val="tx1"/>
                                          </a:solidFill>
                                          <a:latin typeface="Cambria Math" panose="02040503050406030204" pitchFamily="18" charset="0"/>
                                        </a:rPr>
                                        <m:t>𝑑</m:t>
                                      </m:r>
                                    </m:e>
                                    <m:sub>
                                      <m:r>
                                        <a:rPr lang="en-US" altLang="zh-TW" sz="1800" b="0" i="1" smtClean="0">
                                          <a:solidFill>
                                            <a:schemeClr val="tx1"/>
                                          </a:solidFill>
                                          <a:latin typeface="Cambria Math" panose="02040503050406030204" pitchFamily="18" charset="0"/>
                                        </a:rPr>
                                        <m:t>𝑖</m:t>
                                      </m:r>
                                    </m:sub>
                                  </m:sSub>
                                  <m:r>
                                    <a:rPr lang="en-US" altLang="zh-TW" sz="1800" b="0" i="1" smtClean="0">
                                      <a:solidFill>
                                        <a:schemeClr val="tx1"/>
                                      </a:solidFill>
                                      <a:latin typeface="Cambria Math" panose="02040503050406030204" pitchFamily="18" charset="0"/>
                                    </a:rPr>
                                    <m:t>|</m:t>
                                  </m:r>
                                  <m:sSup>
                                    <m:sSupPr>
                                      <m:ctrlPr>
                                        <a:rPr lang="en-US" altLang="zh-TW" sz="1800" b="0" i="1" smtClean="0">
                                          <a:solidFill>
                                            <a:schemeClr val="tx1"/>
                                          </a:solidFill>
                                          <a:latin typeface="Cambria Math" panose="02040503050406030204" pitchFamily="18" charset="0"/>
                                        </a:rPr>
                                      </m:ctrlPr>
                                    </m:sSupPr>
                                    <m:e>
                                      <m:r>
                                        <a:rPr lang="en-US" altLang="zh-TW" sz="1800" b="0" i="1" smtClean="0">
                                          <a:solidFill>
                                            <a:schemeClr val="tx1"/>
                                          </a:solidFill>
                                          <a:latin typeface="Cambria Math" panose="02040503050406030204" pitchFamily="18" charset="0"/>
                                        </a:rPr>
                                        <m:t>𝜃</m:t>
                                      </m:r>
                                    </m:e>
                                    <m:sup>
                                      <m:r>
                                        <a:rPr lang="en-US" altLang="zh-TW" sz="1800" b="0" i="1" smtClean="0">
                                          <a:solidFill>
                                            <a:schemeClr val="tx1"/>
                                          </a:solidFill>
                                          <a:latin typeface="Cambria Math" panose="02040503050406030204" pitchFamily="18" charset="0"/>
                                        </a:rPr>
                                        <m:t>′</m:t>
                                      </m:r>
                                    </m:sup>
                                  </m:sSup>
                                </m:e>
                              </m:d>
                              <m:r>
                                <a:rPr lang="en-US" altLang="zh-TW" i="1" smtClean="0">
                                  <a:latin typeface="Cambria Math" panose="02040503050406030204" pitchFamily="18" charset="0"/>
                                </a:rPr>
                                <m:t>𝑃</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𝜃</m:t>
                                      </m:r>
                                    </m:e>
                                    <m:sup>
                                      <m:r>
                                        <a:rPr lang="en-US" altLang="zh-TW" i="1">
                                          <a:latin typeface="Cambria Math" panose="02040503050406030204" pitchFamily="18" charset="0"/>
                                        </a:rPr>
                                        <m:t>′</m:t>
                                      </m:r>
                                    </m:sup>
                                  </m:sSup>
                                </m:e>
                              </m:d>
                            </m:e>
                          </m:nary>
                        </m:num>
                        <m:den>
                          <m:nary>
                            <m:naryPr>
                              <m:chr m:val="∏"/>
                              <m:ctrlPr>
                                <a:rPr lang="en-US" altLang="zh-TW" i="1">
                                  <a:latin typeface="Cambria Math" panose="02040503050406030204" pitchFamily="18" charset="0"/>
                                </a:rPr>
                              </m:ctrlPr>
                            </m:naryPr>
                            <m:sub>
                              <m:r>
                                <m:rPr>
                                  <m:brk m:alnAt="23"/>
                                </m:rPr>
                                <a:rPr lang="en-US" altLang="zh-TW" i="1">
                                  <a:latin typeface="Cambria Math" panose="02040503050406030204" pitchFamily="18" charset="0"/>
                                </a:rPr>
                                <m:t>𝑖</m:t>
                              </m:r>
                              <m:r>
                                <a:rPr lang="en-US" altLang="zh-TW" i="1">
                                  <a:latin typeface="Cambria Math" panose="02040503050406030204" pitchFamily="18" charset="0"/>
                                </a:rPr>
                                <m:t>=1</m:t>
                              </m:r>
                            </m:sub>
                            <m:sup>
                              <m:r>
                                <a:rPr lang="en-US" altLang="zh-TW" i="1">
                                  <a:latin typeface="Cambria Math" panose="02040503050406030204" pitchFamily="18" charset="0"/>
                                </a:rPr>
                                <m:t>𝑀</m:t>
                              </m:r>
                            </m:sup>
                            <m:e>
                              <m:r>
                                <a:rPr lang="en-US" altLang="zh-TW" i="1">
                                  <a:latin typeface="Cambria Math" panose="02040503050406030204" pitchFamily="18" charset="0"/>
                                </a:rPr>
                                <m:t>𝑓</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𝑑</m:t>
                                      </m:r>
                                    </m:e>
                                    <m:sub>
                                      <m:r>
                                        <a:rPr lang="en-US" altLang="zh-TW" i="1">
                                          <a:latin typeface="Cambria Math" panose="02040503050406030204" pitchFamily="18" charset="0"/>
                                        </a:rPr>
                                        <m:t>𝑖</m:t>
                                      </m:r>
                                    </m:sub>
                                  </m:sSub>
                                  <m:r>
                                    <a:rPr lang="en-US" altLang="zh-TW" i="1">
                                      <a:latin typeface="Cambria Math" panose="02040503050406030204" pitchFamily="18" charset="0"/>
                                    </a:rPr>
                                    <m:t>|</m:t>
                                  </m:r>
                                  <m:r>
                                    <a:rPr lang="en-US" altLang="zh-TW" b="0" i="1" smtClean="0">
                                      <a:latin typeface="Cambria Math" panose="02040503050406030204" pitchFamily="18" charset="0"/>
                                    </a:rPr>
                                    <m:t>𝜃</m:t>
                                  </m:r>
                                </m:e>
                              </m:d>
                              <m:r>
                                <a:rPr lang="en-US" altLang="zh-TW" i="1" smtClean="0">
                                  <a:latin typeface="Cambria Math" panose="02040503050406030204" pitchFamily="18" charset="0"/>
                                </a:rPr>
                                <m:t>𝑃</m:t>
                              </m:r>
                              <m:d>
                                <m:dPr>
                                  <m:ctrlPr>
                                    <a:rPr lang="en-US" altLang="zh-TW" i="1">
                                      <a:latin typeface="Cambria Math" panose="02040503050406030204" pitchFamily="18" charset="0"/>
                                    </a:rPr>
                                  </m:ctrlPr>
                                </m:dPr>
                                <m:e>
                                  <m:r>
                                    <a:rPr lang="en-US" altLang="zh-TW" b="0" i="1" smtClean="0">
                                      <a:latin typeface="Cambria Math" panose="02040503050406030204" pitchFamily="18" charset="0"/>
                                    </a:rPr>
                                    <m:t>𝜃</m:t>
                                  </m:r>
                                </m:e>
                              </m:d>
                            </m:e>
                          </m:nary>
                        </m:den>
                      </m:f>
                    </m:oMath>
                  </m:oMathPara>
                </a14:m>
                <a:endParaRPr lang="zh-TW" altLang="en-US" dirty="0"/>
              </a:p>
            </p:txBody>
          </p:sp>
        </mc:Choice>
        <mc:Fallback xmlns="">
          <p:sp>
            <p:nvSpPr>
              <p:cNvPr id="11" name="文字方塊 10">
                <a:extLst>
                  <a:ext uri="{FF2B5EF4-FFF2-40B4-BE49-F238E27FC236}">
                    <a16:creationId xmlns:a16="http://schemas.microsoft.com/office/drawing/2014/main" id="{05365579-B40C-B044-E6BE-DA1259A24928}"/>
                  </a:ext>
                </a:extLst>
              </p:cNvPr>
              <p:cNvSpPr txBox="1">
                <a:spLocks noRot="1" noChangeAspect="1" noMove="1" noResize="1" noEditPoints="1" noAdjustHandles="1" noChangeArrowheads="1" noChangeShapeType="1" noTextEdit="1"/>
              </p:cNvSpPr>
              <p:nvPr/>
            </p:nvSpPr>
            <p:spPr>
              <a:xfrm>
                <a:off x="3383564" y="4227678"/>
                <a:ext cx="5191268" cy="751039"/>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5D932851-F3C0-E4BE-2E4C-1B57EBE6393C}"/>
                  </a:ext>
                </a:extLst>
              </p:cNvPr>
              <p:cNvSpPr txBox="1"/>
              <p:nvPr/>
            </p:nvSpPr>
            <p:spPr>
              <a:xfrm>
                <a:off x="4532158" y="5289436"/>
                <a:ext cx="2707601"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i="1" smtClean="0">
                          <a:latin typeface="Cambria Math" panose="02040503050406030204" pitchFamily="18" charset="0"/>
                        </a:rPr>
                        <m:t>P</m:t>
                      </m:r>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𝑎𝑐𝑐𝑒𝑝𝑡</m:t>
                          </m:r>
                        </m:e>
                      </m:d>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eqArr>
                            <m:eqArrPr>
                              <m:ctrlPr>
                                <a:rPr lang="en-US" altLang="zh-TW" b="0" i="1" smtClean="0">
                                  <a:latin typeface="Cambria Math" panose="02040503050406030204" pitchFamily="18" charset="0"/>
                                </a:rPr>
                              </m:ctrlPr>
                            </m:eqArrPr>
                            <m:e>
                              <m:r>
                                <a:rPr lang="en-US" altLang="zh-TW" b="0" i="1" smtClean="0">
                                  <a:latin typeface="Cambria Math" panose="02040503050406030204" pitchFamily="18" charset="0"/>
                                </a:rPr>
                                <m:t>1,  </m:t>
                              </m:r>
                              <m:r>
                                <a:rPr lang="en-US" altLang="zh-TW" b="0" i="1" smtClean="0">
                                  <a:latin typeface="Cambria Math" panose="02040503050406030204" pitchFamily="18" charset="0"/>
                                </a:rPr>
                                <m:t>𝑟</m:t>
                              </m:r>
                              <m:r>
                                <a:rPr lang="en-US" altLang="zh-TW" b="0" i="1" smtClean="0">
                                  <a:latin typeface="Cambria Math" panose="02040503050406030204" pitchFamily="18" charset="0"/>
                                </a:rPr>
                                <m:t>≥1</m:t>
                              </m:r>
                            </m:e>
                            <m:e>
                              <m:r>
                                <a:rPr lang="en-US" altLang="zh-TW" b="0" i="1" smtClean="0">
                                  <a:latin typeface="Cambria Math" panose="02040503050406030204" pitchFamily="18" charset="0"/>
                                </a:rPr>
                                <m:t>𝑟</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𝑜𝑡h𝑒𝑟𝑤𝑖𝑠𝑒</m:t>
                              </m:r>
                            </m:e>
                          </m:eqArr>
                        </m:e>
                      </m:d>
                    </m:oMath>
                  </m:oMathPara>
                </a14:m>
                <a:endParaRPr lang="zh-TW" altLang="en-US" dirty="0"/>
              </a:p>
            </p:txBody>
          </p:sp>
        </mc:Choice>
        <mc:Fallback xmlns="">
          <p:sp>
            <p:nvSpPr>
              <p:cNvPr id="12" name="文字方塊 11">
                <a:extLst>
                  <a:ext uri="{FF2B5EF4-FFF2-40B4-BE49-F238E27FC236}">
                    <a16:creationId xmlns:a16="http://schemas.microsoft.com/office/drawing/2014/main" id="{5D932851-F3C0-E4BE-2E4C-1B57EBE6393C}"/>
                  </a:ext>
                </a:extLst>
              </p:cNvPr>
              <p:cNvSpPr txBox="1">
                <a:spLocks noRot="1" noChangeAspect="1" noMove="1" noResize="1" noEditPoints="1" noAdjustHandles="1" noChangeArrowheads="1" noChangeShapeType="1" noTextEdit="1"/>
              </p:cNvSpPr>
              <p:nvPr/>
            </p:nvSpPr>
            <p:spPr>
              <a:xfrm>
                <a:off x="4532158" y="5289436"/>
                <a:ext cx="2707601" cy="617861"/>
              </a:xfrm>
              <a:prstGeom prst="rect">
                <a:avLst/>
              </a:prstGeom>
              <a:blipFill>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0590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07F367DF-E460-2386-B4C1-CDF9DC39BD62}"/>
              </a:ext>
            </a:extLst>
          </p:cNvPr>
          <p:cNvSpPr txBox="1"/>
          <p:nvPr/>
        </p:nvSpPr>
        <p:spPr>
          <a:xfrm>
            <a:off x="373225" y="373224"/>
            <a:ext cx="1512786" cy="461665"/>
          </a:xfrm>
          <a:prstGeom prst="rect">
            <a:avLst/>
          </a:prstGeom>
          <a:noFill/>
        </p:spPr>
        <p:txBody>
          <a:bodyPr wrap="none" rtlCol="0">
            <a:spAutoFit/>
          </a:bodyPr>
          <a:lstStyle/>
          <a:p>
            <a:r>
              <a:rPr lang="en-US" altLang="zh-TW" sz="2400" dirty="0"/>
              <a:t>Examples: </a:t>
            </a:r>
            <a:endParaRPr lang="zh-TW" altLang="en-US" sz="2400" dirty="0"/>
          </a:p>
        </p:txBody>
      </p:sp>
      <p:pic>
        <p:nvPicPr>
          <p:cNvPr id="6" name="圖片 5">
            <a:extLst>
              <a:ext uri="{FF2B5EF4-FFF2-40B4-BE49-F238E27FC236}">
                <a16:creationId xmlns:a16="http://schemas.microsoft.com/office/drawing/2014/main" id="{380B6F14-4C57-DB79-7E04-202D9566B428}"/>
              </a:ext>
            </a:extLst>
          </p:cNvPr>
          <p:cNvPicPr>
            <a:picLocks noChangeAspect="1"/>
          </p:cNvPicPr>
          <p:nvPr/>
        </p:nvPicPr>
        <p:blipFill>
          <a:blip r:embed="rId2"/>
          <a:stretch>
            <a:fillRect/>
          </a:stretch>
        </p:blipFill>
        <p:spPr>
          <a:xfrm>
            <a:off x="1129618" y="1294394"/>
            <a:ext cx="5296359" cy="5258256"/>
          </a:xfrm>
          <a:prstGeom prst="rect">
            <a:avLst/>
          </a:prstGeom>
        </p:spPr>
      </p:pic>
      <p:sp>
        <p:nvSpPr>
          <p:cNvPr id="7" name="文字方塊 6">
            <a:extLst>
              <a:ext uri="{FF2B5EF4-FFF2-40B4-BE49-F238E27FC236}">
                <a16:creationId xmlns:a16="http://schemas.microsoft.com/office/drawing/2014/main" id="{7F943785-127B-FEEE-D965-43F3DB050868}"/>
              </a:ext>
            </a:extLst>
          </p:cNvPr>
          <p:cNvSpPr txBox="1"/>
          <p:nvPr/>
        </p:nvSpPr>
        <p:spPr>
          <a:xfrm>
            <a:off x="7063274" y="1294394"/>
            <a:ext cx="4848808" cy="707886"/>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solidFill>
                  <a:srgbClr val="92D050"/>
                </a:solidFill>
              </a:rPr>
              <a:t>We sample 30000 points from a normal distribution with mean 10 and std 3</a:t>
            </a:r>
            <a:endParaRPr lang="zh-TW" altLang="en-US" sz="2000" dirty="0">
              <a:solidFill>
                <a:srgbClr val="92D050"/>
              </a:solidFill>
            </a:endParaRPr>
          </a:p>
        </p:txBody>
      </p:sp>
      <p:sp>
        <p:nvSpPr>
          <p:cNvPr id="8" name="文字方塊 7">
            <a:extLst>
              <a:ext uri="{FF2B5EF4-FFF2-40B4-BE49-F238E27FC236}">
                <a16:creationId xmlns:a16="http://schemas.microsoft.com/office/drawing/2014/main" id="{0DB2D0A7-364D-474B-CCC3-1EC0171FB9BA}"/>
              </a:ext>
            </a:extLst>
          </p:cNvPr>
          <p:cNvSpPr txBox="1"/>
          <p:nvPr/>
        </p:nvSpPr>
        <p:spPr>
          <a:xfrm>
            <a:off x="7063274" y="2330092"/>
            <a:ext cx="4848808" cy="707886"/>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Then we drawn 1000 of them to be the observed data </a:t>
            </a:r>
            <a:endParaRPr lang="zh-TW" altLang="en-US" sz="2000" dirty="0"/>
          </a:p>
        </p:txBody>
      </p:sp>
      <p:sp>
        <p:nvSpPr>
          <p:cNvPr id="9" name="文字方塊 8">
            <a:extLst>
              <a:ext uri="{FF2B5EF4-FFF2-40B4-BE49-F238E27FC236}">
                <a16:creationId xmlns:a16="http://schemas.microsoft.com/office/drawing/2014/main" id="{35FBC244-87F0-67F6-38B9-FFBD4E617387}"/>
              </a:ext>
            </a:extLst>
          </p:cNvPr>
          <p:cNvSpPr txBox="1"/>
          <p:nvPr/>
        </p:nvSpPr>
        <p:spPr>
          <a:xfrm>
            <a:off x="7041502" y="3368351"/>
            <a:ext cx="5150498" cy="707886"/>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The objective now is to estimate the std from the observations</a:t>
            </a:r>
            <a:endParaRPr lang="zh-TW" altLang="en-US" sz="2000" dirty="0"/>
          </a:p>
        </p:txBody>
      </p:sp>
    </p:spTree>
    <p:extLst>
      <p:ext uri="{BB962C8B-B14F-4D97-AF65-F5344CB8AC3E}">
        <p14:creationId xmlns:p14="http://schemas.microsoft.com/office/powerpoint/2010/main" val="128676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84DB25BB-65D9-4AC6-1AAC-EBA22F5510D6}"/>
                  </a:ext>
                </a:extLst>
              </p:cNvPr>
              <p:cNvSpPr txBox="1"/>
              <p:nvPr/>
            </p:nvSpPr>
            <p:spPr>
              <a:xfrm>
                <a:off x="457200" y="438538"/>
                <a:ext cx="6402650" cy="400110"/>
              </a:xfrm>
              <a:prstGeom prst="rect">
                <a:avLst/>
              </a:prstGeom>
              <a:noFill/>
            </p:spPr>
            <p:txBody>
              <a:bodyPr wrap="none" rtlCol="0">
                <a:spAutoFit/>
              </a:bodyPr>
              <a:lstStyle/>
              <a:p>
                <a:pPr marL="285750" indent="-285750">
                  <a:buFont typeface="Arial" panose="020B0604020202020204" pitchFamily="34" charset="0"/>
                  <a:buChar char="•"/>
                </a:pPr>
                <a:r>
                  <a:rPr lang="en-US" altLang="zh-TW" sz="2000" dirty="0"/>
                  <a:t>The proposal distribution is set to be </a:t>
                </a:r>
                <a14:m>
                  <m:oMath xmlns:m="http://schemas.openxmlformats.org/officeDocument/2006/math">
                    <m:r>
                      <a:rPr lang="zh-TW" altLang="en-US" sz="2000" i="1" smtClean="0">
                        <a:latin typeface="Cambria Math" panose="02040503050406030204" pitchFamily="18" charset="0"/>
                      </a:rPr>
                      <m:t>𝒩</m:t>
                    </m:r>
                    <m:d>
                      <m:dPr>
                        <m:ctrlPr>
                          <a:rPr lang="en-US" altLang="zh-TW" sz="2000" i="1" smtClean="0">
                            <a:latin typeface="Cambria Math" panose="02040503050406030204" pitchFamily="18" charset="0"/>
                          </a:rPr>
                        </m:ctrlPr>
                      </m:dPr>
                      <m:e>
                        <m:r>
                          <a:rPr lang="en-US" altLang="zh-TW" sz="2000" b="0" i="1" smtClean="0">
                            <a:latin typeface="Cambria Math" panose="02040503050406030204" pitchFamily="18" charset="0"/>
                          </a:rPr>
                          <m:t>𝜇</m:t>
                        </m:r>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𝜎</m:t>
                            </m:r>
                          </m:e>
                          <m:sub>
                            <m:r>
                              <a:rPr lang="en-US" altLang="zh-TW" sz="2000" b="0" i="1" smtClean="0">
                                <a:latin typeface="Cambria Math" panose="02040503050406030204" pitchFamily="18" charset="0"/>
                              </a:rPr>
                              <m:t>𝑐𝑢𝑟𝑟𝑒𝑛𝑡</m:t>
                            </m:r>
                          </m:sub>
                        </m:sSub>
                        <m:r>
                          <a:rPr lang="en-US" altLang="zh-TW" sz="2000" b="0" i="1" smtClean="0">
                            <a:latin typeface="Cambria Math" panose="02040503050406030204" pitchFamily="18" charset="0"/>
                          </a:rPr>
                          <m:t>, 1</m:t>
                        </m:r>
                      </m:e>
                    </m:d>
                  </m:oMath>
                </a14:m>
                <a:endParaRPr lang="zh-TW" altLang="en-US" sz="2000" dirty="0"/>
              </a:p>
            </p:txBody>
          </p:sp>
        </mc:Choice>
        <mc:Fallback xmlns="">
          <p:sp>
            <p:nvSpPr>
              <p:cNvPr id="4" name="文字方塊 3">
                <a:extLst>
                  <a:ext uri="{FF2B5EF4-FFF2-40B4-BE49-F238E27FC236}">
                    <a16:creationId xmlns:a16="http://schemas.microsoft.com/office/drawing/2014/main" id="{84DB25BB-65D9-4AC6-1AAC-EBA22F5510D6}"/>
                  </a:ext>
                </a:extLst>
              </p:cNvPr>
              <p:cNvSpPr txBox="1">
                <a:spLocks noRot="1" noChangeAspect="1" noMove="1" noResize="1" noEditPoints="1" noAdjustHandles="1" noChangeArrowheads="1" noChangeShapeType="1" noTextEdit="1"/>
              </p:cNvSpPr>
              <p:nvPr/>
            </p:nvSpPr>
            <p:spPr>
              <a:xfrm>
                <a:off x="457200" y="438538"/>
                <a:ext cx="6402650" cy="400110"/>
              </a:xfrm>
              <a:prstGeom prst="rect">
                <a:avLst/>
              </a:prstGeom>
              <a:blipFill>
                <a:blip r:embed="rId2"/>
                <a:stretch>
                  <a:fillRect l="-857" t="-9091"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D0401974-A9FF-E8DB-B352-A477997867A9}"/>
                  </a:ext>
                </a:extLst>
              </p:cNvPr>
              <p:cNvSpPr txBox="1"/>
              <p:nvPr/>
            </p:nvSpPr>
            <p:spPr>
              <a:xfrm>
                <a:off x="457200" y="1119672"/>
                <a:ext cx="6762364" cy="735201"/>
              </a:xfrm>
              <a:prstGeom prst="rect">
                <a:avLst/>
              </a:prstGeom>
              <a:noFill/>
            </p:spPr>
            <p:txBody>
              <a:bodyPr wrap="none" rtlCol="0">
                <a:spAutoFit/>
              </a:bodyPr>
              <a:lstStyle/>
              <a:p>
                <a:pPr marL="285750" indent="-285750">
                  <a:buFont typeface="Arial" panose="020B0604020202020204" pitchFamily="34" charset="0"/>
                  <a:buChar char="•"/>
                </a:pPr>
                <a:r>
                  <a:rPr lang="en-US" altLang="zh-TW" sz="2000" dirty="0"/>
                  <a:t>The likelihood function is set to be </a:t>
                </a:r>
                <a14:m>
                  <m:oMath xmlns:m="http://schemas.openxmlformats.org/officeDocument/2006/math">
                    <m:r>
                      <a:rPr lang="zh-TW" altLang="en-US" sz="2000" i="1" smtClean="0">
                        <a:latin typeface="Cambria Math" panose="02040503050406030204" pitchFamily="18" charset="0"/>
                      </a:rPr>
                      <m:t>𝒩</m:t>
                    </m:r>
                    <m:d>
                      <m:dPr>
                        <m:ctrlPr>
                          <a:rPr lang="en-US" altLang="zh-TW" sz="2000" i="1" smtClean="0">
                            <a:latin typeface="Cambria Math" panose="02040503050406030204" pitchFamily="18" charset="0"/>
                          </a:rPr>
                        </m:ctrlPr>
                      </m:dPr>
                      <m:e>
                        <m:r>
                          <a:rPr lang="en-US" altLang="zh-TW" sz="2000" b="0" i="1" smtClean="0">
                            <a:latin typeface="Cambria Math" panose="02040503050406030204" pitchFamily="18" charset="0"/>
                          </a:rPr>
                          <m:t>𝜇</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𝜎</m:t>
                        </m:r>
                      </m:e>
                    </m:d>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1</m:t>
                        </m:r>
                      </m:num>
                      <m:den>
                        <m:rad>
                          <m:radPr>
                            <m:degHide m:val="on"/>
                            <m:ctrlPr>
                              <a:rPr lang="en-US" altLang="zh-TW" sz="2000" b="0" i="1" smtClean="0">
                                <a:latin typeface="Cambria Math" panose="02040503050406030204" pitchFamily="18" charset="0"/>
                              </a:rPr>
                            </m:ctrlPr>
                          </m:radPr>
                          <m:deg/>
                          <m:e>
                            <m:r>
                              <a:rPr lang="en-US" altLang="zh-TW" sz="2000" b="0" i="1" smtClean="0">
                                <a:latin typeface="Cambria Math" panose="02040503050406030204" pitchFamily="18" charset="0"/>
                              </a:rPr>
                              <m:t>2</m:t>
                            </m:r>
                            <m:r>
                              <a:rPr lang="en-US" altLang="zh-TW" sz="2000" b="0" i="1" smtClean="0">
                                <a:latin typeface="Cambria Math" panose="02040503050406030204" pitchFamily="18" charset="0"/>
                              </a:rPr>
                              <m:t>𝜋</m:t>
                            </m:r>
                          </m:e>
                        </m:rad>
                        <m:r>
                          <a:rPr lang="en-US" altLang="zh-TW" sz="2000" b="0" i="1" smtClean="0">
                            <a:latin typeface="Cambria Math" panose="02040503050406030204" pitchFamily="18" charset="0"/>
                          </a:rPr>
                          <m:t>𝜎</m:t>
                        </m:r>
                      </m:den>
                    </m:f>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𝑒</m:t>
                        </m:r>
                      </m:e>
                      <m:sup>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sSup>
                              <m:sSupPr>
                                <m:ctrlPr>
                                  <a:rPr lang="en-US" altLang="zh-TW" sz="2000" b="0" i="1" smtClean="0">
                                    <a:latin typeface="Cambria Math" panose="02040503050406030204" pitchFamily="18" charset="0"/>
                                  </a:rPr>
                                </m:ctrlPr>
                              </m:sSupPr>
                              <m:e>
                                <m:d>
                                  <m:dPr>
                                    <m:ctrlPr>
                                      <a:rPr lang="en-US" altLang="zh-TW" sz="2000" b="0" i="1" smtClean="0">
                                        <a:latin typeface="Cambria Math" panose="02040503050406030204" pitchFamily="18" charset="0"/>
                                      </a:rPr>
                                    </m:ctrlPr>
                                  </m:d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𝑑</m:t>
                                        </m:r>
                                      </m:e>
                                      <m:sub>
                                        <m:r>
                                          <a:rPr lang="en-US" altLang="zh-TW" sz="2000" b="0" i="1" smtClean="0">
                                            <a:latin typeface="Cambria Math" panose="02040503050406030204" pitchFamily="18" charset="0"/>
                                          </a:rPr>
                                          <m:t>𝑖</m:t>
                                        </m:r>
                                      </m:sub>
                                    </m:sSub>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𝜇</m:t>
                                    </m:r>
                                  </m:e>
                                </m:d>
                              </m:e>
                              <m:sup>
                                <m:r>
                                  <a:rPr lang="en-US" altLang="zh-TW" sz="2000" b="0" i="1" smtClean="0">
                                    <a:latin typeface="Cambria Math" panose="02040503050406030204" pitchFamily="18" charset="0"/>
                                  </a:rPr>
                                  <m:t>2</m:t>
                                </m:r>
                              </m:sup>
                            </m:sSup>
                          </m:num>
                          <m:den>
                            <m:r>
                              <a:rPr lang="en-US" altLang="zh-TW" sz="2000" b="0" i="1" smtClean="0">
                                <a:latin typeface="Cambria Math" panose="02040503050406030204" pitchFamily="18" charset="0"/>
                              </a:rPr>
                              <m:t>2</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𝜎</m:t>
                                </m:r>
                              </m:e>
                              <m:sup>
                                <m:r>
                                  <a:rPr lang="en-US" altLang="zh-TW" sz="2000" b="0" i="1" smtClean="0">
                                    <a:latin typeface="Cambria Math" panose="02040503050406030204" pitchFamily="18" charset="0"/>
                                  </a:rPr>
                                  <m:t>2</m:t>
                                </m:r>
                              </m:sup>
                            </m:sSup>
                          </m:den>
                        </m:f>
                      </m:sup>
                    </m:sSup>
                  </m:oMath>
                </a14:m>
                <a:endParaRPr lang="zh-TW" altLang="en-US" sz="2000" dirty="0"/>
              </a:p>
            </p:txBody>
          </p:sp>
        </mc:Choice>
        <mc:Fallback xmlns="">
          <p:sp>
            <p:nvSpPr>
              <p:cNvPr id="5" name="文字方塊 4">
                <a:extLst>
                  <a:ext uri="{FF2B5EF4-FFF2-40B4-BE49-F238E27FC236}">
                    <a16:creationId xmlns:a16="http://schemas.microsoft.com/office/drawing/2014/main" id="{D0401974-A9FF-E8DB-B352-A477997867A9}"/>
                  </a:ext>
                </a:extLst>
              </p:cNvPr>
              <p:cNvSpPr txBox="1">
                <a:spLocks noRot="1" noChangeAspect="1" noMove="1" noResize="1" noEditPoints="1" noAdjustHandles="1" noChangeArrowheads="1" noChangeShapeType="1" noTextEdit="1"/>
              </p:cNvSpPr>
              <p:nvPr/>
            </p:nvSpPr>
            <p:spPr>
              <a:xfrm>
                <a:off x="457200" y="1119672"/>
                <a:ext cx="6762364" cy="735201"/>
              </a:xfrm>
              <a:prstGeom prst="rect">
                <a:avLst/>
              </a:prstGeom>
              <a:blipFill>
                <a:blip r:embed="rId3"/>
                <a:stretch>
                  <a:fillRect l="-812" b="-3333"/>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F0F6ECB5-C5A2-3AAB-1CD1-EF92399C7A95}"/>
              </a:ext>
            </a:extLst>
          </p:cNvPr>
          <p:cNvSpPr txBox="1"/>
          <p:nvPr/>
        </p:nvSpPr>
        <p:spPr>
          <a:xfrm>
            <a:off x="457200" y="2967335"/>
            <a:ext cx="2447978" cy="400110"/>
          </a:xfrm>
          <a:prstGeom prst="rect">
            <a:avLst/>
          </a:prstGeom>
          <a:noFill/>
        </p:spPr>
        <p:txBody>
          <a:bodyPr wrap="none" rtlCol="0">
            <a:spAutoFit/>
          </a:bodyPr>
          <a:lstStyle/>
          <a:p>
            <a:pPr marL="285750" indent="-285750">
              <a:buFont typeface="Arial" panose="020B0604020202020204" pitchFamily="34" charset="0"/>
              <a:buChar char="•"/>
            </a:pPr>
            <a:r>
              <a:rPr lang="en-US" altLang="zh-TW" sz="2000" dirty="0"/>
              <a:t>The algorithm runs</a:t>
            </a:r>
            <a:endParaRPr lang="zh-TW" altLang="en-US" sz="2000" dirty="0"/>
          </a:p>
        </p:txBody>
      </p:sp>
      <p:pic>
        <p:nvPicPr>
          <p:cNvPr id="8" name="圖片 7">
            <a:extLst>
              <a:ext uri="{FF2B5EF4-FFF2-40B4-BE49-F238E27FC236}">
                <a16:creationId xmlns:a16="http://schemas.microsoft.com/office/drawing/2014/main" id="{EE6A8248-CC25-311A-9079-E44162AA83E8}"/>
              </a:ext>
            </a:extLst>
          </p:cNvPr>
          <p:cNvPicPr>
            <a:picLocks noChangeAspect="1"/>
          </p:cNvPicPr>
          <p:nvPr/>
        </p:nvPicPr>
        <p:blipFill>
          <a:blip r:embed="rId4"/>
          <a:stretch>
            <a:fillRect/>
          </a:stretch>
        </p:blipFill>
        <p:spPr>
          <a:xfrm>
            <a:off x="3900504" y="2975984"/>
            <a:ext cx="4319765" cy="3664676"/>
          </a:xfrm>
          <a:prstGeom prst="rect">
            <a:avLst/>
          </a:prstGeom>
        </p:spPr>
      </p:pic>
      <p:sp>
        <p:nvSpPr>
          <p:cNvPr id="9" name="文字方塊 8">
            <a:extLst>
              <a:ext uri="{FF2B5EF4-FFF2-40B4-BE49-F238E27FC236}">
                <a16:creationId xmlns:a16="http://schemas.microsoft.com/office/drawing/2014/main" id="{F2770585-8011-DDFC-D30A-FAB90782B326}"/>
              </a:ext>
            </a:extLst>
          </p:cNvPr>
          <p:cNvSpPr txBox="1"/>
          <p:nvPr/>
        </p:nvSpPr>
        <p:spPr>
          <a:xfrm>
            <a:off x="457200" y="2122713"/>
            <a:ext cx="1702710" cy="400110"/>
          </a:xfrm>
          <a:prstGeom prst="rect">
            <a:avLst/>
          </a:prstGeom>
          <a:noFill/>
        </p:spPr>
        <p:txBody>
          <a:bodyPr wrap="none" rtlCol="0">
            <a:spAutoFit/>
          </a:bodyPr>
          <a:lstStyle/>
          <a:p>
            <a:pPr marL="285750" indent="-285750">
              <a:buFont typeface="Arial" panose="020B0604020202020204" pitchFamily="34" charset="0"/>
              <a:buChar char="•"/>
            </a:pPr>
            <a:r>
              <a:rPr lang="en-US" altLang="zh-TW" sz="2000" dirty="0"/>
              <a:t>The prior is </a:t>
            </a:r>
            <a:endParaRPr lang="zh-TW" altLang="en-US" sz="2000" dirty="0"/>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9A6CBF8-DC43-C14F-DA3E-C7F8A657C69D}"/>
                  </a:ext>
                </a:extLst>
              </p:cNvPr>
              <p:cNvSpPr txBox="1"/>
              <p:nvPr/>
            </p:nvSpPr>
            <p:spPr>
              <a:xfrm>
                <a:off x="2654558" y="1983242"/>
                <a:ext cx="243842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𝜃</m:t>
                          </m:r>
                        </m:e>
                      </m:d>
                      <m:r>
                        <a:rPr lang="en-US" altLang="zh-TW" sz="2000" b="0" i="1" smtClean="0">
                          <a:latin typeface="Cambria Math" panose="02040503050406030204" pitchFamily="18" charset="0"/>
                        </a:rPr>
                        <m:t>=</m:t>
                      </m:r>
                      <m:d>
                        <m:dPr>
                          <m:begChr m:val="{"/>
                          <m:endChr m:val=""/>
                          <m:ctrlPr>
                            <a:rPr lang="en-US" altLang="zh-TW" sz="2000" b="0" i="1" smtClean="0">
                              <a:latin typeface="Cambria Math" panose="02040503050406030204" pitchFamily="18" charset="0"/>
                            </a:rPr>
                          </m:ctrlPr>
                        </m:dPr>
                        <m:e>
                          <m:eqArr>
                            <m:eqArrPr>
                              <m:ctrlPr>
                                <a:rPr lang="en-US" altLang="zh-TW" sz="2000" b="0" i="1" smtClean="0">
                                  <a:latin typeface="Cambria Math" panose="02040503050406030204" pitchFamily="18" charset="0"/>
                                </a:rPr>
                              </m:ctrlPr>
                            </m:eqArrPr>
                            <m:e>
                              <m:r>
                                <a:rPr lang="en-US" altLang="zh-TW" sz="2000" b="0" i="1" smtClean="0">
                                  <a:latin typeface="Cambria Math" panose="02040503050406030204" pitchFamily="18" charset="0"/>
                                </a:rPr>
                                <m:t>1, </m:t>
                              </m:r>
                              <m:r>
                                <a:rPr lang="en-US" altLang="zh-TW" sz="2000" b="0" i="1" smtClean="0">
                                  <a:latin typeface="Cambria Math" panose="02040503050406030204" pitchFamily="18" charset="0"/>
                                </a:rPr>
                                <m:t>𝑓𝑜𝑟</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𝜃</m:t>
                              </m:r>
                              <m:r>
                                <a:rPr lang="en-US" altLang="zh-TW" sz="2000" b="0" i="1" smtClean="0">
                                  <a:latin typeface="Cambria Math" panose="02040503050406030204" pitchFamily="18" charset="0"/>
                                </a:rPr>
                                <m:t>≥0</m:t>
                              </m:r>
                            </m:e>
                            <m:e>
                              <m:r>
                                <a:rPr lang="en-US" altLang="zh-TW" sz="2000" b="0" i="1" smtClean="0">
                                  <a:latin typeface="Cambria Math" panose="02040503050406030204" pitchFamily="18" charset="0"/>
                                </a:rPr>
                                <m:t>0, </m:t>
                              </m:r>
                              <m:r>
                                <a:rPr lang="en-US" altLang="zh-TW" sz="2000" b="0" i="1" smtClean="0">
                                  <a:latin typeface="Cambria Math" panose="02040503050406030204" pitchFamily="18" charset="0"/>
                                </a:rPr>
                                <m:t>𝑜𝑡h𝑒𝑟𝑤𝑖𝑠𝑒</m:t>
                              </m:r>
                            </m:e>
                          </m:eqArr>
                        </m:e>
                      </m:d>
                    </m:oMath>
                  </m:oMathPara>
                </a14:m>
                <a:endParaRPr lang="zh-TW" altLang="en-US" sz="2000" dirty="0"/>
              </a:p>
            </p:txBody>
          </p:sp>
        </mc:Choice>
        <mc:Fallback xmlns="">
          <p:sp>
            <p:nvSpPr>
              <p:cNvPr id="10" name="文字方塊 9">
                <a:extLst>
                  <a:ext uri="{FF2B5EF4-FFF2-40B4-BE49-F238E27FC236}">
                    <a16:creationId xmlns:a16="http://schemas.microsoft.com/office/drawing/2014/main" id="{D9A6CBF8-DC43-C14F-DA3E-C7F8A657C69D}"/>
                  </a:ext>
                </a:extLst>
              </p:cNvPr>
              <p:cNvSpPr txBox="1">
                <a:spLocks noRot="1" noChangeAspect="1" noMove="1" noResize="1" noEditPoints="1" noAdjustHandles="1" noChangeArrowheads="1" noChangeShapeType="1" noTextEdit="1"/>
              </p:cNvSpPr>
              <p:nvPr/>
            </p:nvSpPr>
            <p:spPr>
              <a:xfrm>
                <a:off x="2654558" y="1983242"/>
                <a:ext cx="2438424" cy="686535"/>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88290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7F94B84-5ECE-667D-EE97-7378DFB0F2DF}"/>
              </a:ext>
            </a:extLst>
          </p:cNvPr>
          <p:cNvSpPr txBox="1"/>
          <p:nvPr/>
        </p:nvSpPr>
        <p:spPr>
          <a:xfrm>
            <a:off x="298580" y="410547"/>
            <a:ext cx="7927106" cy="400110"/>
          </a:xfrm>
          <a:prstGeom prst="rect">
            <a:avLst/>
          </a:prstGeom>
          <a:noFill/>
        </p:spPr>
        <p:txBody>
          <a:bodyPr wrap="none" rtlCol="0">
            <a:spAutoFit/>
          </a:bodyPr>
          <a:lstStyle/>
          <a:p>
            <a:pPr marL="342900" indent="-342900">
              <a:buFont typeface="Arial" panose="020B0604020202020204" pitchFamily="34" charset="0"/>
              <a:buChar char="•"/>
            </a:pPr>
            <a:r>
              <a:rPr lang="en-US" altLang="zh-TW" sz="2000" dirty="0"/>
              <a:t>After 50000 iterations, the number of accepted params are about 8500</a:t>
            </a:r>
            <a:endParaRPr lang="zh-TW" altLang="en-US" sz="2000" dirty="0"/>
          </a:p>
        </p:txBody>
      </p:sp>
      <p:sp>
        <p:nvSpPr>
          <p:cNvPr id="5" name="文字方塊 4">
            <a:extLst>
              <a:ext uri="{FF2B5EF4-FFF2-40B4-BE49-F238E27FC236}">
                <a16:creationId xmlns:a16="http://schemas.microsoft.com/office/drawing/2014/main" id="{9A163A32-B2D5-46F5-EA0C-622BC9912DB9}"/>
              </a:ext>
            </a:extLst>
          </p:cNvPr>
          <p:cNvSpPr txBox="1"/>
          <p:nvPr/>
        </p:nvSpPr>
        <p:spPr>
          <a:xfrm>
            <a:off x="298580" y="1203650"/>
            <a:ext cx="10080452" cy="400110"/>
          </a:xfrm>
          <a:prstGeom prst="rect">
            <a:avLst/>
          </a:prstGeom>
          <a:noFill/>
        </p:spPr>
        <p:txBody>
          <a:bodyPr wrap="none" rtlCol="0">
            <a:spAutoFit/>
          </a:bodyPr>
          <a:lstStyle/>
          <a:p>
            <a:pPr marL="285750" indent="-285750">
              <a:buFont typeface="Arial" panose="020B0604020202020204" pitchFamily="34" charset="0"/>
              <a:buChar char="•"/>
            </a:pPr>
            <a:r>
              <a:rPr lang="en-US" altLang="zh-TW" sz="2000" dirty="0"/>
              <a:t>Since the results from early stage is still unstable, we drop the initial 25% accepted samples  </a:t>
            </a:r>
            <a:endParaRPr lang="zh-TW" altLang="en-US" sz="2000" dirty="0"/>
          </a:p>
        </p:txBody>
      </p:sp>
      <p:pic>
        <p:nvPicPr>
          <p:cNvPr id="7" name="圖片 6">
            <a:extLst>
              <a:ext uri="{FF2B5EF4-FFF2-40B4-BE49-F238E27FC236}">
                <a16:creationId xmlns:a16="http://schemas.microsoft.com/office/drawing/2014/main" id="{9A24B872-7950-BF31-DA10-1E41FC1B1D6E}"/>
              </a:ext>
            </a:extLst>
          </p:cNvPr>
          <p:cNvPicPr>
            <a:picLocks noChangeAspect="1"/>
          </p:cNvPicPr>
          <p:nvPr/>
        </p:nvPicPr>
        <p:blipFill>
          <a:blip r:embed="rId2"/>
          <a:stretch>
            <a:fillRect/>
          </a:stretch>
        </p:blipFill>
        <p:spPr>
          <a:xfrm>
            <a:off x="482280" y="1700414"/>
            <a:ext cx="4856526" cy="4747039"/>
          </a:xfrm>
          <a:prstGeom prst="rect">
            <a:avLst/>
          </a:prstGeom>
        </p:spPr>
      </p:pic>
      <p:sp>
        <p:nvSpPr>
          <p:cNvPr id="8" name="文字方塊 7">
            <a:extLst>
              <a:ext uri="{FF2B5EF4-FFF2-40B4-BE49-F238E27FC236}">
                <a16:creationId xmlns:a16="http://schemas.microsoft.com/office/drawing/2014/main" id="{873BEE0E-3339-A0DE-F42A-1FA0A465DB4A}"/>
              </a:ext>
            </a:extLst>
          </p:cNvPr>
          <p:cNvSpPr txBox="1"/>
          <p:nvPr/>
        </p:nvSpPr>
        <p:spPr>
          <a:xfrm>
            <a:off x="5590733" y="1996753"/>
            <a:ext cx="5904582" cy="1015663"/>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Take the average of the rest 75% samples, the estimated std is about 3.05, which is very close to the std we expected (3)</a:t>
            </a:r>
            <a:endParaRPr lang="zh-TW" altLang="en-US" sz="2000" dirty="0"/>
          </a:p>
        </p:txBody>
      </p:sp>
    </p:spTree>
    <p:extLst>
      <p:ext uri="{BB962C8B-B14F-4D97-AF65-F5344CB8AC3E}">
        <p14:creationId xmlns:p14="http://schemas.microsoft.com/office/powerpoint/2010/main" val="10848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795C187-CC4F-1D40-AEB8-DB2BF38B0307}"/>
              </a:ext>
            </a:extLst>
          </p:cNvPr>
          <p:cNvPicPr>
            <a:picLocks noChangeAspect="1"/>
          </p:cNvPicPr>
          <p:nvPr/>
        </p:nvPicPr>
        <p:blipFill>
          <a:blip r:embed="rId2"/>
          <a:stretch>
            <a:fillRect/>
          </a:stretch>
        </p:blipFill>
        <p:spPr>
          <a:xfrm>
            <a:off x="362229" y="405583"/>
            <a:ext cx="6589077" cy="6046833"/>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F1BAAA75-4640-777D-EB18-6C97E83A303F}"/>
                  </a:ext>
                </a:extLst>
              </p:cNvPr>
              <p:cNvSpPr txBox="1"/>
              <p:nvPr/>
            </p:nvSpPr>
            <p:spPr>
              <a:xfrm>
                <a:off x="6314492" y="1052601"/>
                <a:ext cx="6097554"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𝐿</m:t>
                          </m:r>
                        </m:e>
                        <m:sub>
                          <m:r>
                            <a:rPr lang="en-US" altLang="zh-TW" sz="1800" b="0" i="1" smtClean="0">
                              <a:latin typeface="Cambria Math" panose="02040503050406030204" pitchFamily="18" charset="0"/>
                            </a:rPr>
                            <m:t>𝑛𝑙𝑙</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𝑆</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1</m:t>
                          </m:r>
                        </m:num>
                        <m:den>
                          <m:r>
                            <a:rPr lang="en-US" altLang="zh-TW" sz="1800" b="0" i="1" smtClean="0">
                              <a:latin typeface="Cambria Math" panose="02040503050406030204" pitchFamily="18" charset="0"/>
                            </a:rPr>
                            <m:t>𝑁</m:t>
                          </m:r>
                        </m:den>
                      </m:f>
                      <m:nary>
                        <m:naryPr>
                          <m:chr m:val="∑"/>
                          <m:ctrlPr>
                            <a:rPr lang="en-US" altLang="zh-TW" sz="1800" b="0" i="1" smtClean="0">
                              <a:latin typeface="Cambria Math" panose="02040503050406030204" pitchFamily="18" charset="0"/>
                            </a:rPr>
                          </m:ctrlPr>
                        </m:naryPr>
                        <m:sub>
                          <m:r>
                            <m:rPr>
                              <m:brk m:alnAt="23"/>
                            </m:rP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=1</m:t>
                          </m:r>
                        </m:sub>
                        <m:sup>
                          <m:r>
                            <a:rPr lang="en-US" altLang="zh-TW" sz="1800" b="0" i="1" smtClean="0">
                              <a:latin typeface="Cambria Math" panose="02040503050406030204" pitchFamily="18" charset="0"/>
                            </a:rPr>
                            <m:t>𝑁</m:t>
                          </m:r>
                        </m:sup>
                        <m:e>
                          <m:r>
                            <a:rPr lang="en-US" altLang="zh-TW" sz="1800" b="0" i="1" smtClean="0">
                              <a:latin typeface="Cambria Math" panose="02040503050406030204" pitchFamily="18" charset="0"/>
                            </a:rPr>
                            <m:t>𝛽</m:t>
                          </m:r>
                          <m:r>
                            <a:rPr lang="en-US" altLang="zh-TW" sz="1800" i="1">
                              <a:latin typeface="Cambria Math" panose="02040503050406030204" pitchFamily="18" charset="0"/>
                            </a:rPr>
                            <m:t>𝐸</m:t>
                          </m:r>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𝑋</m:t>
                                  </m:r>
                                </m:e>
                                <m:sup>
                                  <m:r>
                                    <a:rPr lang="en-US" altLang="zh-TW" sz="1800" i="1">
                                      <a:latin typeface="Cambria Math" panose="02040503050406030204" pitchFamily="18" charset="0"/>
                                    </a:rPr>
                                    <m:t>𝑖</m:t>
                                  </m:r>
                                </m:sup>
                              </m:sSup>
                              <m:r>
                                <a:rPr lang="en-US" altLang="zh-TW" sz="1800" i="1">
                                  <a:latin typeface="Cambria Math" panose="02040503050406030204" pitchFamily="18" charset="0"/>
                                </a:rPr>
                                <m:t>,</m:t>
                              </m:r>
                              <m:r>
                                <a:rPr lang="en-US" altLang="zh-TW" sz="1800" b="0" i="1" smtClean="0">
                                  <a:latin typeface="Cambria Math" panose="02040503050406030204" pitchFamily="18" charset="0"/>
                                </a:rPr>
                                <m:t>𝑌</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𝜃</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1</m:t>
                              </m:r>
                            </m:num>
                            <m:den>
                              <m:r>
                                <a:rPr lang="en-US" altLang="zh-TW" sz="1800" b="0" i="1" smtClean="0">
                                  <a:latin typeface="Cambria Math" panose="02040503050406030204" pitchFamily="18" charset="0"/>
                                </a:rPr>
                                <m:t>𝛽</m:t>
                              </m:r>
                            </m:den>
                          </m:f>
                          <m:func>
                            <m:funcPr>
                              <m:ctrlPr>
                                <a:rPr lang="en-US" altLang="zh-TW" sz="1800" b="0" i="1" smtClean="0">
                                  <a:latin typeface="Cambria Math" panose="02040503050406030204" pitchFamily="18" charset="0"/>
                                </a:rPr>
                              </m:ctrlPr>
                            </m:funcPr>
                            <m:fName>
                              <m:r>
                                <m:rPr>
                                  <m:sty m:val="p"/>
                                </m:rPr>
                                <a:rPr lang="en-US" altLang="zh-TW" sz="1800" b="0" i="0" smtClean="0">
                                  <a:latin typeface="Cambria Math" panose="02040503050406030204" pitchFamily="18" charset="0"/>
                                </a:rPr>
                                <m:t>log</m:t>
                              </m:r>
                            </m:fName>
                            <m:e>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m:t>
                                  </m:r>
                                </m:e>
                                <m:sub>
                                  <m:r>
                                    <a:rPr lang="en-US" altLang="zh-TW" sz="1800" b="0" i="1" smtClean="0">
                                      <a:latin typeface="Cambria Math" panose="02040503050406030204" pitchFamily="18" charset="0"/>
                                    </a:rPr>
                                    <m:t>𝑦</m:t>
                                  </m:r>
                                  <m:r>
                                    <a:rPr lang="en-US" altLang="zh-TW" sz="1800" b="0" i="1" smtClean="0">
                                      <a:latin typeface="Cambria Math" panose="02040503050406030204" pitchFamily="18" charset="0"/>
                                    </a:rPr>
                                    <m:t>∈</m:t>
                                  </m:r>
                                  <m:r>
                                    <a:rPr lang="zh-TW" altLang="en-US" sz="1800" b="0" i="1" smtClean="0">
                                      <a:latin typeface="Cambria Math" panose="02040503050406030204" pitchFamily="18" charset="0"/>
                                    </a:rPr>
                                    <m:t>𝕪</m:t>
                                  </m:r>
                                </m:sub>
                              </m:sSub>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𝑒</m:t>
                                  </m:r>
                                </m:e>
                                <m:sup>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𝛽</m:t>
                                  </m:r>
                                  <m:r>
                                    <a:rPr lang="en-US" altLang="zh-TW" sz="1800" i="1">
                                      <a:latin typeface="Cambria Math" panose="02040503050406030204" pitchFamily="18" charset="0"/>
                                    </a:rPr>
                                    <m:t>𝐸</m:t>
                                  </m:r>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𝑋</m:t>
                                          </m:r>
                                        </m:e>
                                        <m:sup>
                                          <m:r>
                                            <a:rPr lang="en-US" altLang="zh-TW" sz="1800" i="1">
                                              <a:latin typeface="Cambria Math" panose="02040503050406030204" pitchFamily="18" charset="0"/>
                                            </a:rPr>
                                            <m:t>𝑖</m:t>
                                          </m:r>
                                        </m:sup>
                                      </m:sSup>
                                      <m:r>
                                        <a:rPr lang="en-US" altLang="zh-TW" sz="1800" i="1">
                                          <a:latin typeface="Cambria Math" panose="02040503050406030204" pitchFamily="18" charset="0"/>
                                        </a:rPr>
                                        <m:t>,</m:t>
                                      </m:r>
                                      <m:r>
                                        <a:rPr lang="en-US" altLang="zh-TW" sz="1800" b="0" i="1" smtClean="0">
                                          <a:latin typeface="Cambria Math" panose="02040503050406030204" pitchFamily="18" charset="0"/>
                                        </a:rPr>
                                        <m:t>𝑦</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𝜃</m:t>
                                      </m:r>
                                    </m:e>
                                  </m:d>
                                </m:sup>
                              </m:sSup>
                            </m:e>
                          </m:func>
                        </m:e>
                      </m:nary>
                    </m:oMath>
                  </m:oMathPara>
                </a14:m>
                <a:endParaRPr lang="zh-TW" altLang="en-US" dirty="0"/>
              </a:p>
            </p:txBody>
          </p:sp>
        </mc:Choice>
        <mc:Fallback xmlns="">
          <p:sp>
            <p:nvSpPr>
              <p:cNvPr id="7" name="文字方塊 6">
                <a:extLst>
                  <a:ext uri="{FF2B5EF4-FFF2-40B4-BE49-F238E27FC236}">
                    <a16:creationId xmlns:a16="http://schemas.microsoft.com/office/drawing/2014/main" id="{F1BAAA75-4640-777D-EB18-6C97E83A303F}"/>
                  </a:ext>
                </a:extLst>
              </p:cNvPr>
              <p:cNvSpPr txBox="1">
                <a:spLocks noRot="1" noChangeAspect="1" noMove="1" noResize="1" noEditPoints="1" noAdjustHandles="1" noChangeArrowheads="1" noChangeShapeType="1" noTextEdit="1"/>
              </p:cNvSpPr>
              <p:nvPr/>
            </p:nvSpPr>
            <p:spPr>
              <a:xfrm>
                <a:off x="6314492" y="1052601"/>
                <a:ext cx="6097554" cy="87126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8054B080-51D2-911F-0B77-4F63EABFB4BC}"/>
                  </a:ext>
                </a:extLst>
              </p:cNvPr>
              <p:cNvSpPr txBox="1"/>
              <p:nvPr/>
            </p:nvSpPr>
            <p:spPr>
              <a:xfrm rot="5400000">
                <a:off x="8529266" y="2054309"/>
                <a:ext cx="7225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oMath>
                  </m:oMathPara>
                </a14:m>
                <a:endParaRPr lang="zh-TW" altLang="en-US" sz="2400" dirty="0"/>
              </a:p>
            </p:txBody>
          </p:sp>
        </mc:Choice>
        <mc:Fallback xmlns="">
          <p:sp>
            <p:nvSpPr>
              <p:cNvPr id="8" name="文字方塊 7">
                <a:extLst>
                  <a:ext uri="{FF2B5EF4-FFF2-40B4-BE49-F238E27FC236}">
                    <a16:creationId xmlns:a16="http://schemas.microsoft.com/office/drawing/2014/main" id="{8054B080-51D2-911F-0B77-4F63EABFB4BC}"/>
                  </a:ext>
                </a:extLst>
              </p:cNvPr>
              <p:cNvSpPr txBox="1">
                <a:spLocks noRot="1" noChangeAspect="1" noMove="1" noResize="1" noEditPoints="1" noAdjustHandles="1" noChangeArrowheads="1" noChangeShapeType="1" noTextEdit="1"/>
              </p:cNvSpPr>
              <p:nvPr/>
            </p:nvSpPr>
            <p:spPr>
              <a:xfrm rot="5400000">
                <a:off x="8529266" y="2054309"/>
                <a:ext cx="722551" cy="461665"/>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92466348-0C99-C000-3C9D-62E37D76FBF3}"/>
                  </a:ext>
                </a:extLst>
              </p:cNvPr>
              <p:cNvSpPr txBox="1"/>
              <p:nvPr/>
            </p:nvSpPr>
            <p:spPr>
              <a:xfrm>
                <a:off x="6314492" y="2646417"/>
                <a:ext cx="6097554" cy="9291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0" i="1" smtClean="0">
                              <a:latin typeface="Cambria Math" panose="02040503050406030204" pitchFamily="18" charset="0"/>
                            </a:rPr>
                          </m:ctrlPr>
                        </m:sSubPr>
                        <m:e>
                          <m:r>
                            <a:rPr lang="en-US" altLang="zh-TW" sz="1800" b="0" i="1" smtClean="0">
                              <a:latin typeface="Cambria Math" panose="02040503050406030204" pitchFamily="18" charset="0"/>
                            </a:rPr>
                            <m:t>𝐿</m:t>
                          </m:r>
                        </m:e>
                        <m:sub>
                          <m:r>
                            <a:rPr lang="en-US" altLang="zh-TW" sz="1800" b="0" i="1" smtClean="0">
                              <a:latin typeface="Cambria Math" panose="02040503050406030204" pitchFamily="18" charset="0"/>
                            </a:rPr>
                            <m:t>𝑛𝑙𝑙</m:t>
                          </m:r>
                        </m:sub>
                      </m:sSub>
                      <m:d>
                        <m:dPr>
                          <m:ctrlPr>
                            <a:rPr lang="en-US" altLang="zh-TW" sz="1800" i="1" smtClean="0">
                              <a:latin typeface="Cambria Math" panose="02040503050406030204" pitchFamily="18" charset="0"/>
                            </a:rPr>
                          </m:ctrlPr>
                        </m:dPr>
                        <m:e>
                          <m:r>
                            <a:rPr lang="en-US" altLang="zh-TW" sz="1800" b="0" i="1" smtClean="0">
                              <a:latin typeface="Cambria Math" panose="02040503050406030204" pitchFamily="18" charset="0"/>
                            </a:rPr>
                            <m:t>𝑆</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1</m:t>
                          </m:r>
                        </m:num>
                        <m:den>
                          <m:r>
                            <a:rPr lang="en-US" altLang="zh-TW" sz="1800" b="0" i="1" smtClean="0">
                              <a:latin typeface="Cambria Math" panose="02040503050406030204" pitchFamily="18" charset="0"/>
                            </a:rPr>
                            <m:t>𝑁</m:t>
                          </m:r>
                        </m:den>
                      </m:f>
                      <m:nary>
                        <m:naryPr>
                          <m:chr m:val="∑"/>
                          <m:ctrlPr>
                            <a:rPr lang="en-US" altLang="zh-TW" sz="1800" b="0" i="1" smtClean="0">
                              <a:latin typeface="Cambria Math" panose="02040503050406030204" pitchFamily="18" charset="0"/>
                            </a:rPr>
                          </m:ctrlPr>
                        </m:naryPr>
                        <m:sub>
                          <m:r>
                            <m:rPr>
                              <m:brk m:alnAt="23"/>
                            </m:rP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=1</m:t>
                          </m:r>
                        </m:sub>
                        <m:sup>
                          <m:r>
                            <a:rPr lang="en-US" altLang="zh-TW" sz="1800" b="0" i="1" smtClean="0">
                              <a:latin typeface="Cambria Math" panose="02040503050406030204" pitchFamily="18" charset="0"/>
                            </a:rPr>
                            <m:t>𝑁</m:t>
                          </m:r>
                        </m:sup>
                        <m:e>
                          <m:r>
                            <a:rPr lang="en-US" altLang="zh-TW" sz="1800" b="0" i="1" smtClean="0">
                              <a:latin typeface="Cambria Math" panose="02040503050406030204" pitchFamily="18" charset="0"/>
                            </a:rPr>
                            <m:t>𝛽</m:t>
                          </m:r>
                          <m:r>
                            <a:rPr lang="en-US" altLang="zh-TW" sz="1800" i="1">
                              <a:latin typeface="Cambria Math" panose="02040503050406030204" pitchFamily="18" charset="0"/>
                            </a:rPr>
                            <m:t>𝐸</m:t>
                          </m:r>
                          <m:d>
                            <m:dPr>
                              <m:ctrlPr>
                                <a:rPr lang="en-US" altLang="zh-TW" sz="1800" i="1">
                                  <a:latin typeface="Cambria Math" panose="02040503050406030204" pitchFamily="18" charset="0"/>
                                </a:rPr>
                              </m:ctrlPr>
                            </m:dPr>
                            <m:e>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𝑋</m:t>
                                  </m:r>
                                </m:e>
                                <m:sup>
                                  <m:r>
                                    <a:rPr lang="en-US" altLang="zh-TW" sz="1800" i="1">
                                      <a:latin typeface="Cambria Math" panose="02040503050406030204" pitchFamily="18" charset="0"/>
                                    </a:rPr>
                                    <m:t>𝑖</m:t>
                                  </m:r>
                                </m:sup>
                              </m:sSup>
                              <m:r>
                                <a:rPr lang="en-US" altLang="zh-TW" sz="1800" i="1">
                                  <a:latin typeface="Cambria Math" panose="02040503050406030204" pitchFamily="18" charset="0"/>
                                </a:rPr>
                                <m:t>,</m:t>
                              </m:r>
                              <m:r>
                                <a:rPr lang="en-US" altLang="zh-TW" sz="1800" b="0" i="1" smtClean="0">
                                  <a:latin typeface="Cambria Math" panose="02040503050406030204" pitchFamily="18" charset="0"/>
                                </a:rPr>
                                <m:t>𝑌</m:t>
                              </m:r>
                              <m:r>
                                <a:rPr lang="en-US" altLang="zh-TW" sz="1800" b="0" i="1" smtClean="0">
                                  <a:latin typeface="Cambria Math" panose="02040503050406030204" pitchFamily="18" charset="0"/>
                                </a:rPr>
                                <m:t>;</m:t>
                              </m:r>
                              <m:r>
                                <a:rPr lang="en-US" altLang="zh-TW" sz="1800" b="0" i="1" smtClean="0">
                                  <a:latin typeface="Cambria Math" panose="02040503050406030204" pitchFamily="18" charset="0"/>
                                </a:rPr>
                                <m:t>𝜃</m:t>
                              </m:r>
                            </m:e>
                          </m:d>
                          <m:r>
                            <a:rPr lang="en-US" altLang="zh-TW" sz="1800" b="0" i="1" smtClean="0">
                              <a:latin typeface="Cambria Math" panose="02040503050406030204" pitchFamily="18" charset="0"/>
                            </a:rPr>
                            <m:t>+</m:t>
                          </m:r>
                          <m:f>
                            <m:fPr>
                              <m:ctrlPr>
                                <a:rPr lang="en-US" altLang="zh-TW" sz="1800" b="0" i="1" smtClean="0">
                                  <a:latin typeface="Cambria Math" panose="02040503050406030204" pitchFamily="18" charset="0"/>
                                </a:rPr>
                              </m:ctrlPr>
                            </m:fPr>
                            <m:num>
                              <m:r>
                                <a:rPr lang="en-US" altLang="zh-TW" sz="1800" b="0" i="1" smtClean="0">
                                  <a:latin typeface="Cambria Math" panose="02040503050406030204" pitchFamily="18" charset="0"/>
                                </a:rPr>
                                <m:t>1</m:t>
                              </m:r>
                            </m:num>
                            <m:den>
                              <m:r>
                                <a:rPr lang="en-US" altLang="zh-TW" sz="1800" b="0" i="1" smtClean="0">
                                  <a:latin typeface="Cambria Math" panose="02040503050406030204" pitchFamily="18" charset="0"/>
                                </a:rPr>
                                <m:t>𝛽</m:t>
                              </m:r>
                            </m:den>
                          </m:f>
                          <m:func>
                            <m:funcPr>
                              <m:ctrlPr>
                                <a:rPr lang="en-US" altLang="zh-TW" sz="1800" b="0" i="1" smtClean="0">
                                  <a:latin typeface="Cambria Math" panose="02040503050406030204" pitchFamily="18" charset="0"/>
                                </a:rPr>
                              </m:ctrlPr>
                            </m:funcPr>
                            <m:fName>
                              <m:r>
                                <m:rPr>
                                  <m:sty m:val="p"/>
                                </m:rPr>
                                <a:rPr lang="en-US" altLang="zh-TW" sz="1800" b="0" i="0" smtClean="0">
                                  <a:latin typeface="Cambria Math" panose="02040503050406030204" pitchFamily="18" charset="0"/>
                                </a:rPr>
                                <m:t>log</m:t>
                              </m:r>
                            </m:fName>
                            <m:e>
                              <m:nary>
                                <m:naryPr>
                                  <m:chr m:val="∑"/>
                                  <m:ctrlPr>
                                    <a:rPr lang="en-US" altLang="zh-TW" sz="1800" b="0" i="1" smtClean="0">
                                      <a:latin typeface="Cambria Math" panose="02040503050406030204" pitchFamily="18" charset="0"/>
                                    </a:rPr>
                                  </m:ctrlPr>
                                </m:naryPr>
                                <m:sub>
                                  <m:acc>
                                    <m:accPr>
                                      <m:chr m:val="̂"/>
                                      <m:ctrlPr>
                                        <a:rPr lang="en-US" altLang="zh-TW" sz="1800" b="0" i="1" smtClean="0">
                                          <a:latin typeface="Cambria Math" panose="02040503050406030204" pitchFamily="18" charset="0"/>
                                        </a:rPr>
                                      </m:ctrlPr>
                                    </m:accPr>
                                    <m:e>
                                      <m:r>
                                        <a:rPr lang="en-US" altLang="zh-TW" sz="1800" b="0" i="1" smtClean="0">
                                          <a:latin typeface="Cambria Math" panose="02040503050406030204" pitchFamily="18" charset="0"/>
                                        </a:rPr>
                                        <m:t>𝑛</m:t>
                                      </m:r>
                                    </m:e>
                                  </m:acc>
                                  <m:r>
                                    <a:rPr lang="en-US" altLang="zh-TW" sz="1800" b="0" i="1" smtClean="0">
                                      <a:latin typeface="Cambria Math" panose="02040503050406030204" pitchFamily="18" charset="0"/>
                                    </a:rPr>
                                    <m:t>=1</m:t>
                                  </m:r>
                                </m:sub>
                                <m:sup>
                                  <m:acc>
                                    <m:accPr>
                                      <m:chr m:val="̂"/>
                                      <m:ctrlPr>
                                        <a:rPr lang="en-US" altLang="zh-TW" sz="1800" b="0" i="1" smtClean="0">
                                          <a:latin typeface="Cambria Math" panose="02040503050406030204" pitchFamily="18" charset="0"/>
                                        </a:rPr>
                                      </m:ctrlPr>
                                    </m:accPr>
                                    <m:e>
                                      <m:r>
                                        <m:rPr>
                                          <m:sty m:val="p"/>
                                        </m:rPr>
                                        <a:rPr lang="en-US" altLang="zh-TW" i="1">
                                          <a:latin typeface="Cambria Math" panose="02040503050406030204" pitchFamily="18" charset="0"/>
                                        </a:rPr>
                                        <m:t>N</m:t>
                                      </m:r>
                                    </m:e>
                                  </m:acc>
                                </m:sup>
                                <m:e>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r>
                                        <a:rPr lang="en-US" altLang="zh-TW" i="1">
                                          <a:latin typeface="Cambria Math" panose="02040503050406030204" pitchFamily="18" charset="0"/>
                                        </a:rPr>
                                        <m:t>𝛽</m:t>
                                      </m:r>
                                      <m:r>
                                        <a:rPr lang="en-US" altLang="zh-TW" i="1">
                                          <a:latin typeface="Cambria Math" panose="02040503050406030204" pitchFamily="18" charset="0"/>
                                        </a:rPr>
                                        <m:t>𝐸</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𝑋</m:t>
                                              </m:r>
                                            </m:e>
                                            <m:sup>
                                              <m:r>
                                                <a:rPr lang="en-US" altLang="zh-TW" i="1">
                                                  <a:latin typeface="Cambria Math" panose="02040503050406030204" pitchFamily="18" charset="0"/>
                                                </a:rPr>
                                                <m:t>𝑖</m:t>
                                              </m:r>
                                            </m:sup>
                                          </m:sSup>
                                          <m:r>
                                            <a:rPr lang="en-US" altLang="zh-TW" i="1">
                                              <a:latin typeface="Cambria Math" panose="02040503050406030204" pitchFamily="18" charset="0"/>
                                            </a:rPr>
                                            <m:t>,</m:t>
                                          </m:r>
                                          <m:r>
                                            <a:rPr lang="en-US" altLang="zh-TW" i="1">
                                              <a:latin typeface="Cambria Math" panose="02040503050406030204" pitchFamily="18" charset="0"/>
                                            </a:rPr>
                                            <m:t>𝑦</m:t>
                                          </m:r>
                                          <m:r>
                                            <a:rPr lang="en-US" altLang="zh-TW" i="1">
                                              <a:latin typeface="Cambria Math" panose="02040503050406030204" pitchFamily="18" charset="0"/>
                                            </a:rPr>
                                            <m:t>;</m:t>
                                          </m:r>
                                          <m:r>
                                            <a:rPr lang="en-US" altLang="zh-TW" i="1">
                                              <a:latin typeface="Cambria Math" panose="02040503050406030204" pitchFamily="18" charset="0"/>
                                            </a:rPr>
                                            <m:t>𝜃</m:t>
                                          </m:r>
                                        </m:e>
                                      </m:d>
                                    </m:sup>
                                  </m:sSup>
                                </m:e>
                              </m:nary>
                            </m:e>
                          </m:func>
                        </m:e>
                      </m:nary>
                    </m:oMath>
                  </m:oMathPara>
                </a14:m>
                <a:endParaRPr lang="zh-TW" altLang="en-US" dirty="0"/>
              </a:p>
            </p:txBody>
          </p:sp>
        </mc:Choice>
        <mc:Fallback xmlns="">
          <p:sp>
            <p:nvSpPr>
              <p:cNvPr id="9" name="文字方塊 8">
                <a:extLst>
                  <a:ext uri="{FF2B5EF4-FFF2-40B4-BE49-F238E27FC236}">
                    <a16:creationId xmlns:a16="http://schemas.microsoft.com/office/drawing/2014/main" id="{92466348-0C99-C000-3C9D-62E37D76FBF3}"/>
                  </a:ext>
                </a:extLst>
              </p:cNvPr>
              <p:cNvSpPr txBox="1">
                <a:spLocks noRot="1" noChangeAspect="1" noMove="1" noResize="1" noEditPoints="1" noAdjustHandles="1" noChangeArrowheads="1" noChangeShapeType="1" noTextEdit="1"/>
              </p:cNvSpPr>
              <p:nvPr/>
            </p:nvSpPr>
            <p:spPr>
              <a:xfrm>
                <a:off x="6314492" y="2646417"/>
                <a:ext cx="6097554" cy="92910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 name="文字方塊 1">
                <a:extLst>
                  <a:ext uri="{FF2B5EF4-FFF2-40B4-BE49-F238E27FC236}">
                    <a16:creationId xmlns:a16="http://schemas.microsoft.com/office/drawing/2014/main" id="{0D15CEE1-DF91-C7F2-9FD2-36D1E2A1949A}"/>
                  </a:ext>
                </a:extLst>
              </p:cNvPr>
              <p:cNvSpPr txBox="1"/>
              <p:nvPr/>
            </p:nvSpPr>
            <p:spPr>
              <a:xfrm>
                <a:off x="10150978" y="4119429"/>
                <a:ext cx="1678793" cy="3572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altLang="zh-TW" sz="2000" i="1" smtClean="0">
                              <a:latin typeface="Cambria Math" panose="02040503050406030204" pitchFamily="18" charset="0"/>
                            </a:rPr>
                          </m:ctrlPr>
                        </m:dPr>
                        <m:e>
                          <m:sSup>
                            <m:sSupPr>
                              <m:ctrlPr>
                                <a:rPr lang="en-US" altLang="zh-TW" sz="2000" b="0" i="1" smtClean="0">
                                  <a:latin typeface="Cambria Math" panose="02040503050406030204" pitchFamily="18" charset="0"/>
                                </a:rPr>
                              </m:ctrlPr>
                            </m:sSupPr>
                            <m:e>
                              <m:acc>
                                <m:accPr>
                                  <m:chr m:val="̂"/>
                                  <m:ctrlPr>
                                    <a:rPr lang="en-US" altLang="zh-TW" sz="2000" i="1" smtClean="0">
                                      <a:latin typeface="Cambria Math" panose="02040503050406030204" pitchFamily="18" charset="0"/>
                                    </a:rPr>
                                  </m:ctrlPr>
                                </m:accPr>
                                <m:e>
                                  <m:r>
                                    <a:rPr lang="en-US" altLang="zh-TW" sz="2000" b="0" i="1" smtClean="0">
                                      <a:latin typeface="Cambria Math" panose="02040503050406030204" pitchFamily="18" charset="0"/>
                                    </a:rPr>
                                    <m:t>𝑋</m:t>
                                  </m:r>
                                </m:e>
                              </m:acc>
                            </m:e>
                            <m:sup>
                              <m:r>
                                <a:rPr lang="en-US" altLang="zh-TW" sz="2000" b="0" i="1" smtClean="0">
                                  <a:latin typeface="Cambria Math" panose="02040503050406030204" pitchFamily="18" charset="0"/>
                                </a:rPr>
                                <m:t>1</m:t>
                              </m:r>
                            </m:sup>
                          </m:sSup>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rPr>
                              </m:ctrlPr>
                            </m:sSupPr>
                            <m:e>
                              <m:acc>
                                <m:accPr>
                                  <m:chr m:val="̂"/>
                                  <m:ctrlPr>
                                    <a:rPr lang="en-US" altLang="zh-TW" sz="2000" i="1">
                                      <a:latin typeface="Cambria Math" panose="02040503050406030204" pitchFamily="18" charset="0"/>
                                    </a:rPr>
                                  </m:ctrlPr>
                                </m:accPr>
                                <m:e>
                                  <m:r>
                                    <a:rPr lang="en-US" altLang="zh-TW" sz="2000" i="1">
                                      <a:latin typeface="Cambria Math" panose="02040503050406030204" pitchFamily="18" charset="0"/>
                                    </a:rPr>
                                    <m:t>𝑋</m:t>
                                  </m:r>
                                </m:e>
                              </m:acc>
                            </m:e>
                            <m:sup>
                              <m:r>
                                <a:rPr lang="en-US" altLang="zh-TW" sz="2000" b="0" i="1" smtClean="0">
                                  <a:latin typeface="Cambria Math" panose="02040503050406030204" pitchFamily="18" charset="0"/>
                                </a:rPr>
                                <m:t>𝑁</m:t>
                              </m:r>
                            </m:sup>
                          </m:sSup>
                        </m:e>
                      </m:d>
                      <m:r>
                        <a:rPr lang="en-US" altLang="zh-TW" sz="2000" i="1" smtClean="0">
                          <a:latin typeface="Cambria Math" panose="02040503050406030204" pitchFamily="18" charset="0"/>
                          <a:ea typeface="Cambria Math" panose="02040503050406030204" pitchFamily="18" charset="0"/>
                        </a:rPr>
                        <m:t>~</m:t>
                      </m:r>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P</m:t>
                          </m:r>
                        </m:e>
                        <m:sub>
                          <m:r>
                            <a:rPr lang="zh-TW" altLang="en-US" sz="2000" i="1" smtClean="0">
                              <a:latin typeface="Cambria Math" panose="02040503050406030204" pitchFamily="18" charset="0"/>
                            </a:rPr>
                            <m:t>𝕪</m:t>
                          </m:r>
                        </m:sub>
                      </m:sSub>
                      <m:r>
                        <a:rPr lang="zh-TW" altLang="en-US" sz="2000" i="1">
                          <a:latin typeface="Cambria Math" panose="02040503050406030204" pitchFamily="18" charset="0"/>
                        </a:rPr>
                        <m:t> </m:t>
                      </m:r>
                    </m:oMath>
                  </m:oMathPara>
                </a14:m>
                <a:endParaRPr lang="zh-TW" altLang="en-US" sz="2000" dirty="0"/>
              </a:p>
            </p:txBody>
          </p:sp>
        </mc:Choice>
        <mc:Fallback>
          <p:sp>
            <p:nvSpPr>
              <p:cNvPr id="2" name="文字方塊 1">
                <a:extLst>
                  <a:ext uri="{FF2B5EF4-FFF2-40B4-BE49-F238E27FC236}">
                    <a16:creationId xmlns:a16="http://schemas.microsoft.com/office/drawing/2014/main" id="{0D15CEE1-DF91-C7F2-9FD2-36D1E2A1949A}"/>
                  </a:ext>
                </a:extLst>
              </p:cNvPr>
              <p:cNvSpPr txBox="1">
                <a:spLocks noRot="1" noChangeAspect="1" noMove="1" noResize="1" noEditPoints="1" noAdjustHandles="1" noChangeArrowheads="1" noChangeShapeType="1" noTextEdit="1"/>
              </p:cNvSpPr>
              <p:nvPr/>
            </p:nvSpPr>
            <p:spPr>
              <a:xfrm>
                <a:off x="10150978" y="4119429"/>
                <a:ext cx="1678793" cy="357277"/>
              </a:xfrm>
              <a:prstGeom prst="rect">
                <a:avLst/>
              </a:prstGeom>
              <a:blipFill>
                <a:blip r:embed="rId6"/>
                <a:stretch>
                  <a:fillRect t="-20690" b="-206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4817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7F8EBB-7794-7083-8C6A-B76553961CA9}"/>
              </a:ext>
            </a:extLst>
          </p:cNvPr>
          <p:cNvSpPr>
            <a:spLocks noGrp="1"/>
          </p:cNvSpPr>
          <p:nvPr>
            <p:ph type="title"/>
          </p:nvPr>
        </p:nvSpPr>
        <p:spPr/>
        <p:txBody>
          <a:bodyPr/>
          <a:lstStyle/>
          <a:p>
            <a:r>
              <a:rPr lang="en-US" altLang="zh-TW" dirty="0"/>
              <a:t>Reference </a:t>
            </a:r>
            <a:endParaRPr lang="zh-TW" altLang="en-US" dirty="0"/>
          </a:p>
        </p:txBody>
      </p:sp>
      <p:sp>
        <p:nvSpPr>
          <p:cNvPr id="6" name="內容版面配置區 5">
            <a:extLst>
              <a:ext uri="{FF2B5EF4-FFF2-40B4-BE49-F238E27FC236}">
                <a16:creationId xmlns:a16="http://schemas.microsoft.com/office/drawing/2014/main" id="{63EDC1E5-209E-1F9E-4C7B-B5F3A857AE36}"/>
              </a:ext>
            </a:extLst>
          </p:cNvPr>
          <p:cNvSpPr>
            <a:spLocks noGrp="1"/>
          </p:cNvSpPr>
          <p:nvPr>
            <p:ph idx="1"/>
          </p:nvPr>
        </p:nvSpPr>
        <p:spPr>
          <a:xfrm>
            <a:off x="838200" y="1690688"/>
            <a:ext cx="10515600" cy="4486275"/>
          </a:xfrm>
        </p:spPr>
        <p:txBody>
          <a:bodyPr>
            <a:normAutofit/>
          </a:bodyPr>
          <a:lstStyle/>
          <a:p>
            <a:r>
              <a:rPr lang="en-US" altLang="zh-TW" sz="2000" b="0" i="0" dirty="0">
                <a:solidFill>
                  <a:srgbClr val="222222"/>
                </a:solidFill>
                <a:effectLst/>
                <a:latin typeface="Arial" panose="020B0604020202020204" pitchFamily="34" charset="0"/>
              </a:rPr>
              <a:t>Song, Y., &amp; </a:t>
            </a:r>
            <a:r>
              <a:rPr lang="en-US" altLang="zh-TW" sz="2000" b="0" i="0" dirty="0" err="1">
                <a:solidFill>
                  <a:srgbClr val="222222"/>
                </a:solidFill>
                <a:effectLst/>
                <a:latin typeface="Arial" panose="020B0604020202020204" pitchFamily="34" charset="0"/>
              </a:rPr>
              <a:t>Kingma</a:t>
            </a:r>
            <a:r>
              <a:rPr lang="en-US" altLang="zh-TW" sz="2000" b="0" i="0" dirty="0">
                <a:solidFill>
                  <a:srgbClr val="222222"/>
                </a:solidFill>
                <a:effectLst/>
                <a:latin typeface="Arial" panose="020B0604020202020204" pitchFamily="34" charset="0"/>
              </a:rPr>
              <a:t>, D. P. (2021). How to train your energy-based models. </a:t>
            </a:r>
            <a:r>
              <a:rPr lang="en-US" altLang="zh-TW" sz="2000" b="0" i="1" dirty="0" err="1">
                <a:solidFill>
                  <a:srgbClr val="222222"/>
                </a:solidFill>
                <a:effectLst/>
                <a:latin typeface="Arial" panose="020B0604020202020204" pitchFamily="34" charset="0"/>
              </a:rPr>
              <a:t>arXiv</a:t>
            </a:r>
            <a:r>
              <a:rPr lang="en-US" altLang="zh-TW" sz="2000" b="0" i="1" dirty="0">
                <a:solidFill>
                  <a:srgbClr val="222222"/>
                </a:solidFill>
                <a:effectLst/>
                <a:latin typeface="Arial" panose="020B0604020202020204" pitchFamily="34" charset="0"/>
              </a:rPr>
              <a:t> preprint arXiv:2101.03288</a:t>
            </a:r>
            <a:r>
              <a:rPr lang="en-US" altLang="zh-TW" sz="2000" b="0" i="0" dirty="0">
                <a:solidFill>
                  <a:srgbClr val="222222"/>
                </a:solidFill>
                <a:effectLst/>
                <a:latin typeface="Arial" panose="020B0604020202020204" pitchFamily="34" charset="0"/>
              </a:rPr>
              <a:t>.</a:t>
            </a:r>
          </a:p>
          <a:p>
            <a:r>
              <a:rPr lang="en-US" altLang="zh-TW" sz="2000" dirty="0">
                <a:solidFill>
                  <a:srgbClr val="222222"/>
                </a:solidFill>
                <a:latin typeface="Arial" panose="020B0604020202020204" pitchFamily="34" charset="0"/>
              </a:rPr>
              <a:t>LeCun, Y., Chopra, S., Hadsell, R., </a:t>
            </a:r>
            <a:r>
              <a:rPr lang="en-US" altLang="zh-TW" sz="2000" dirty="0" err="1">
                <a:solidFill>
                  <a:srgbClr val="222222"/>
                </a:solidFill>
                <a:latin typeface="Arial" panose="020B0604020202020204" pitchFamily="34" charset="0"/>
              </a:rPr>
              <a:t>Ranzato</a:t>
            </a:r>
            <a:r>
              <a:rPr lang="en-US" altLang="zh-TW" sz="2000" dirty="0">
                <a:solidFill>
                  <a:srgbClr val="222222"/>
                </a:solidFill>
                <a:latin typeface="Arial" panose="020B0604020202020204" pitchFamily="34" charset="0"/>
              </a:rPr>
              <a:t>, M., &amp; Huang, F. (2006). A tutorial on energy-based learning. Predicting structured data, 1(0).</a:t>
            </a:r>
          </a:p>
          <a:p>
            <a:r>
              <a:rPr lang="en-US" altLang="zh-TW" sz="2000" dirty="0">
                <a:solidFill>
                  <a:srgbClr val="222222"/>
                </a:solidFill>
                <a:latin typeface="Arial" panose="020B0604020202020204" pitchFamily="34" charset="0"/>
              </a:rPr>
              <a:t>IJCAI 2022 Tutorial on Deep Energy-Based Learning</a:t>
            </a:r>
          </a:p>
          <a:p>
            <a:r>
              <a:rPr lang="en-US" altLang="zh-TW" sz="2000" dirty="0">
                <a:solidFill>
                  <a:srgbClr val="222222"/>
                </a:solidFill>
                <a:latin typeface="Arial" panose="020B0604020202020204" pitchFamily="34" charset="0"/>
                <a:hlinkClick r:id="rId2"/>
              </a:rPr>
              <a:t>https://github.com/Joseph94m/MCMC</a:t>
            </a:r>
            <a:endParaRPr lang="en-US" altLang="zh-TW" sz="2000" dirty="0">
              <a:solidFill>
                <a:srgbClr val="222222"/>
              </a:solidFill>
              <a:latin typeface="Arial" panose="020B0604020202020204" pitchFamily="34" charset="0"/>
            </a:endParaRPr>
          </a:p>
          <a:p>
            <a:r>
              <a:rPr lang="en-US" altLang="zh-TW" sz="2000" dirty="0">
                <a:solidFill>
                  <a:srgbClr val="222222"/>
                </a:solidFill>
                <a:latin typeface="Arial" panose="020B0604020202020204" pitchFamily="34" charset="0"/>
                <a:hlinkClick r:id="rId3"/>
              </a:rPr>
              <a:t>https://jeremykun.com/2015/04/06/markov-chain-monte-carlo-without-all-the-bullshit/</a:t>
            </a:r>
            <a:endParaRPr lang="en-US" altLang="zh-TW" sz="2000" dirty="0">
              <a:solidFill>
                <a:srgbClr val="222222"/>
              </a:solidFill>
              <a:latin typeface="Arial" panose="020B0604020202020204" pitchFamily="34" charset="0"/>
            </a:endParaRPr>
          </a:p>
          <a:p>
            <a:endParaRPr lang="en-US" altLang="zh-TW"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9300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71C94C-6B82-AAF0-1C74-2FC2C87FCEF2}"/>
              </a:ext>
            </a:extLst>
          </p:cNvPr>
          <p:cNvSpPr>
            <a:spLocks noGrp="1"/>
          </p:cNvSpPr>
          <p:nvPr>
            <p:ph type="title"/>
          </p:nvPr>
        </p:nvSpPr>
        <p:spPr>
          <a:xfrm>
            <a:off x="838200" y="365125"/>
            <a:ext cx="10515600" cy="791871"/>
          </a:xfrm>
        </p:spPr>
        <p:txBody>
          <a:bodyPr>
            <a:normAutofit/>
          </a:bodyPr>
          <a:lstStyle/>
          <a:p>
            <a:r>
              <a:rPr lang="en-US" altLang="zh-TW" sz="3200" b="0" i="0" u="none" strike="noStrike" baseline="0" dirty="0"/>
              <a:t>Energy-Based</a:t>
            </a:r>
            <a:r>
              <a:rPr lang="en-US" altLang="zh-TW" sz="3200" dirty="0"/>
              <a:t> </a:t>
            </a:r>
            <a:r>
              <a:rPr lang="en-US" altLang="zh-TW" sz="3200" b="0" i="0" u="none" strike="noStrike" baseline="0" dirty="0"/>
              <a:t>Model for Decision Making</a:t>
            </a:r>
            <a:endParaRPr lang="zh-TW" altLang="en-US" sz="3200" dirty="0"/>
          </a:p>
        </p:txBody>
      </p:sp>
      <p:pic>
        <p:nvPicPr>
          <p:cNvPr id="5" name="內容版面配置區 4">
            <a:extLst>
              <a:ext uri="{FF2B5EF4-FFF2-40B4-BE49-F238E27FC236}">
                <a16:creationId xmlns:a16="http://schemas.microsoft.com/office/drawing/2014/main" id="{41FA6842-3549-18E2-95FB-EA2BCED61A21}"/>
              </a:ext>
            </a:extLst>
          </p:cNvPr>
          <p:cNvPicPr>
            <a:picLocks noGrp="1" noChangeAspect="1"/>
          </p:cNvPicPr>
          <p:nvPr>
            <p:ph idx="1"/>
          </p:nvPr>
        </p:nvPicPr>
        <p:blipFill>
          <a:blip r:embed="rId2"/>
          <a:stretch>
            <a:fillRect/>
          </a:stretch>
        </p:blipFill>
        <p:spPr>
          <a:xfrm>
            <a:off x="763555" y="1471061"/>
            <a:ext cx="3780303" cy="4799110"/>
          </a:xfr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662BE16A-5B8C-C687-2FC8-D2F3746455D6}"/>
                  </a:ext>
                </a:extLst>
              </p:cNvPr>
              <p:cNvSpPr txBox="1"/>
              <p:nvPr/>
            </p:nvSpPr>
            <p:spPr>
              <a:xfrm>
                <a:off x="5130282" y="1441854"/>
                <a:ext cx="6223518" cy="1569660"/>
              </a:xfrm>
              <a:prstGeom prst="rect">
                <a:avLst/>
              </a:prstGeom>
              <a:noFill/>
            </p:spPr>
            <p:txBody>
              <a:bodyPr wrap="square" rtlCol="0">
                <a:spAutoFit/>
              </a:bodyPr>
              <a:lstStyle/>
              <a:p>
                <a:pPr marL="285750" indent="-285750" algn="l">
                  <a:buFont typeface="Arial" panose="020B0604020202020204" pitchFamily="34" charset="0"/>
                  <a:buChar char="•"/>
                </a:pPr>
                <a:r>
                  <a:rPr lang="en-US" altLang="zh-TW" sz="2400" b="0" i="0" u="none" strike="noStrike" baseline="0" dirty="0"/>
                  <a:t>Model: Measures the compatibility between an observed variable X and a variable to be predicted Y through an energy function </a:t>
                </a:r>
                <a14:m>
                  <m:oMath xmlns:m="http://schemas.openxmlformats.org/officeDocument/2006/math">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𝑦</m:t>
                        </m:r>
                      </m:e>
                    </m:d>
                  </m:oMath>
                </a14:m>
                <a:endParaRPr lang="zh-TW" altLang="en-US" sz="2400" dirty="0"/>
              </a:p>
            </p:txBody>
          </p:sp>
        </mc:Choice>
        <mc:Fallback xmlns="">
          <p:sp>
            <p:nvSpPr>
              <p:cNvPr id="6" name="文字方塊 5">
                <a:extLst>
                  <a:ext uri="{FF2B5EF4-FFF2-40B4-BE49-F238E27FC236}">
                    <a16:creationId xmlns:a16="http://schemas.microsoft.com/office/drawing/2014/main" id="{662BE16A-5B8C-C687-2FC8-D2F3746455D6}"/>
                  </a:ext>
                </a:extLst>
              </p:cNvPr>
              <p:cNvSpPr txBox="1">
                <a:spLocks noRot="1" noChangeAspect="1" noMove="1" noResize="1" noEditPoints="1" noAdjustHandles="1" noChangeArrowheads="1" noChangeShapeType="1" noTextEdit="1"/>
              </p:cNvSpPr>
              <p:nvPr/>
            </p:nvSpPr>
            <p:spPr>
              <a:xfrm>
                <a:off x="5130282" y="1441854"/>
                <a:ext cx="6223518" cy="1569660"/>
              </a:xfrm>
              <a:prstGeom prst="rect">
                <a:avLst/>
              </a:prstGeom>
              <a:blipFill>
                <a:blip r:embed="rId3"/>
                <a:stretch>
                  <a:fillRect l="-1371" t="-3113" b="-233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83C2F0E8-618F-EE70-006B-32A8F983CC8F}"/>
                  </a:ext>
                </a:extLst>
              </p:cNvPr>
              <p:cNvSpPr txBox="1"/>
              <p:nvPr/>
            </p:nvSpPr>
            <p:spPr>
              <a:xfrm>
                <a:off x="5130282" y="4393131"/>
                <a:ext cx="5935824" cy="830997"/>
              </a:xfrm>
              <a:prstGeom prst="rect">
                <a:avLst/>
              </a:prstGeom>
              <a:noFill/>
            </p:spPr>
            <p:txBody>
              <a:bodyPr wrap="square" rtlCol="0">
                <a:spAutoFit/>
              </a:bodyPr>
              <a:lstStyle/>
              <a:p>
                <a:pPr marL="285750" indent="-285750" algn="l">
                  <a:buFont typeface="Arial" panose="020B0604020202020204" pitchFamily="34" charset="0"/>
                  <a:buChar char="•"/>
                </a:pPr>
                <a:r>
                  <a:rPr lang="en-US" altLang="zh-TW" sz="2400" b="0" i="0" u="none" strike="noStrike" baseline="0" dirty="0"/>
                  <a:t>Inference: Search for the </a:t>
                </a:r>
                <a14:m>
                  <m:oMath xmlns:m="http://schemas.openxmlformats.org/officeDocument/2006/math">
                    <m:r>
                      <a:rPr lang="en-US" altLang="zh-TW" sz="2400" b="0" i="1" u="none" strike="noStrike" baseline="0" smtClean="0">
                        <a:latin typeface="Cambria Math" panose="02040503050406030204" pitchFamily="18" charset="0"/>
                      </a:rPr>
                      <m:t>𝑦</m:t>
                    </m:r>
                  </m:oMath>
                </a14:m>
                <a:r>
                  <a:rPr lang="en-US" altLang="zh-TW" sz="2400" b="0" i="0" u="none" strike="noStrike" baseline="0" dirty="0"/>
                  <a:t> that minimizes the energy within a set </a:t>
                </a:r>
                <a14:m>
                  <m:oMath xmlns:m="http://schemas.openxmlformats.org/officeDocument/2006/math">
                    <m:r>
                      <a:rPr lang="en-US" altLang="zh-TW" sz="2400" b="0" i="1" u="none" strike="noStrike" baseline="0" smtClean="0">
                        <a:latin typeface="Cambria Math" panose="02040503050406030204" pitchFamily="18" charset="0"/>
                      </a:rPr>
                      <m:t>𝑌</m:t>
                    </m:r>
                  </m:oMath>
                </a14:m>
                <a:endParaRPr lang="zh-TW" altLang="en-US" sz="2400" dirty="0"/>
              </a:p>
            </p:txBody>
          </p:sp>
        </mc:Choice>
        <mc:Fallback xmlns="">
          <p:sp>
            <p:nvSpPr>
              <p:cNvPr id="7" name="文字方塊 6">
                <a:extLst>
                  <a:ext uri="{FF2B5EF4-FFF2-40B4-BE49-F238E27FC236}">
                    <a16:creationId xmlns:a16="http://schemas.microsoft.com/office/drawing/2014/main" id="{83C2F0E8-618F-EE70-006B-32A8F983CC8F}"/>
                  </a:ext>
                </a:extLst>
              </p:cNvPr>
              <p:cNvSpPr txBox="1">
                <a:spLocks noRot="1" noChangeAspect="1" noMove="1" noResize="1" noEditPoints="1" noAdjustHandles="1" noChangeArrowheads="1" noChangeShapeType="1" noTextEdit="1"/>
              </p:cNvSpPr>
              <p:nvPr/>
            </p:nvSpPr>
            <p:spPr>
              <a:xfrm>
                <a:off x="5130282" y="4393131"/>
                <a:ext cx="5935824" cy="830997"/>
              </a:xfrm>
              <a:prstGeom prst="rect">
                <a:avLst/>
              </a:prstGeom>
              <a:blipFill>
                <a:blip r:embed="rId4"/>
                <a:stretch>
                  <a:fillRect l="-1439"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DF132E11-5125-CED5-65A2-D107CEC36E96}"/>
                  </a:ext>
                </a:extLst>
              </p:cNvPr>
              <p:cNvSpPr txBox="1"/>
              <p:nvPr/>
            </p:nvSpPr>
            <p:spPr>
              <a:xfrm>
                <a:off x="7013193" y="3296373"/>
                <a:ext cx="2688108" cy="5892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𝑦</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argmin</m:t>
                              </m:r>
                            </m:e>
                            <m:lim>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𝑌</m:t>
                              </m:r>
                            </m:lim>
                          </m:limLow>
                        </m:fName>
                        <m:e>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𝑦</m:t>
                              </m:r>
                            </m:e>
                          </m:d>
                        </m:e>
                      </m:func>
                    </m:oMath>
                  </m:oMathPara>
                </a14:m>
                <a:endParaRPr lang="zh-TW" altLang="en-US" sz="2400" dirty="0"/>
              </a:p>
            </p:txBody>
          </p:sp>
        </mc:Choice>
        <mc:Fallback xmlns="">
          <p:sp>
            <p:nvSpPr>
              <p:cNvPr id="8" name="文字方塊 7">
                <a:extLst>
                  <a:ext uri="{FF2B5EF4-FFF2-40B4-BE49-F238E27FC236}">
                    <a16:creationId xmlns:a16="http://schemas.microsoft.com/office/drawing/2014/main" id="{DF132E11-5125-CED5-65A2-D107CEC36E96}"/>
                  </a:ext>
                </a:extLst>
              </p:cNvPr>
              <p:cNvSpPr txBox="1">
                <a:spLocks noRot="1" noChangeAspect="1" noMove="1" noResize="1" noEditPoints="1" noAdjustHandles="1" noChangeArrowheads="1" noChangeShapeType="1" noTextEdit="1"/>
              </p:cNvSpPr>
              <p:nvPr/>
            </p:nvSpPr>
            <p:spPr>
              <a:xfrm>
                <a:off x="7013193" y="3296373"/>
                <a:ext cx="2688108" cy="589200"/>
              </a:xfrm>
              <a:prstGeom prst="rect">
                <a:avLst/>
              </a:prstGeom>
              <a:blipFill>
                <a:blip r:embed="rId5"/>
                <a:stretch>
                  <a:fillRect l="-2494" b="-1354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4572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8306A4-19BE-CF99-4E72-9F2F16AA59BE}"/>
              </a:ext>
            </a:extLst>
          </p:cNvPr>
          <p:cNvSpPr>
            <a:spLocks noGrp="1"/>
          </p:cNvSpPr>
          <p:nvPr>
            <p:ph type="title"/>
          </p:nvPr>
        </p:nvSpPr>
        <p:spPr>
          <a:xfrm>
            <a:off x="838200" y="365126"/>
            <a:ext cx="10515600" cy="997144"/>
          </a:xfrm>
        </p:spPr>
        <p:txBody>
          <a:bodyPr>
            <a:normAutofit/>
          </a:bodyPr>
          <a:lstStyle/>
          <a:p>
            <a:r>
              <a:rPr lang="en-US" altLang="zh-TW" sz="3200" b="0" i="0" u="none" strike="noStrike" baseline="0" dirty="0">
                <a:latin typeface="NimbusRomNo9L-Medi"/>
              </a:rPr>
              <a:t>Complex Tasks: Inference is nontrivial</a:t>
            </a:r>
            <a:endParaRPr lang="zh-TW" altLang="en-US" sz="3200" dirty="0"/>
          </a:p>
        </p:txBody>
      </p:sp>
      <p:pic>
        <p:nvPicPr>
          <p:cNvPr id="5" name="內容版面配置區 4">
            <a:extLst>
              <a:ext uri="{FF2B5EF4-FFF2-40B4-BE49-F238E27FC236}">
                <a16:creationId xmlns:a16="http://schemas.microsoft.com/office/drawing/2014/main" id="{3047907D-AB76-D9C0-AC59-BEC416063B93}"/>
              </a:ext>
            </a:extLst>
          </p:cNvPr>
          <p:cNvPicPr>
            <a:picLocks noGrp="1" noChangeAspect="1"/>
          </p:cNvPicPr>
          <p:nvPr>
            <p:ph idx="1"/>
          </p:nvPr>
        </p:nvPicPr>
        <p:blipFill>
          <a:blip r:embed="rId2"/>
          <a:stretch>
            <a:fillRect/>
          </a:stretch>
        </p:blipFill>
        <p:spPr>
          <a:xfrm>
            <a:off x="1761931" y="3504471"/>
            <a:ext cx="1882303" cy="2560542"/>
          </a:xfr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B3C96000-9051-7AEC-85B1-5B96C5EDA3A0}"/>
                  </a:ext>
                </a:extLst>
              </p:cNvPr>
              <p:cNvSpPr txBox="1"/>
              <p:nvPr/>
            </p:nvSpPr>
            <p:spPr>
              <a:xfrm>
                <a:off x="5800529" y="1380760"/>
                <a:ext cx="4876800" cy="1200329"/>
              </a:xfrm>
              <a:prstGeom prst="rect">
                <a:avLst/>
              </a:prstGeom>
              <a:noFill/>
            </p:spPr>
            <p:txBody>
              <a:bodyPr wrap="square" rtlCol="0">
                <a:spAutoFit/>
              </a:bodyPr>
              <a:lstStyle/>
              <a:p>
                <a:pPr marL="285750" indent="-285750" algn="l">
                  <a:buFont typeface="Arial" panose="020B0604020202020204" pitchFamily="34" charset="0"/>
                  <a:buChar char="•"/>
                </a:pPr>
                <a:r>
                  <a:rPr lang="en-US" altLang="zh-TW" sz="2400" b="0" i="0" u="none" strike="noStrike" baseline="0" dirty="0">
                    <a:latin typeface="NimbusRomNo9L-Medi"/>
                  </a:rPr>
                  <a:t>When the cardinality or dimension of </a:t>
                </a:r>
                <a14:m>
                  <m:oMath xmlns:m="http://schemas.openxmlformats.org/officeDocument/2006/math">
                    <m:r>
                      <a:rPr lang="en-US" altLang="zh-TW" sz="2400" b="0" i="1" u="none" strike="noStrike" baseline="0" smtClean="0">
                        <a:latin typeface="Cambria Math" panose="02040503050406030204" pitchFamily="18" charset="0"/>
                      </a:rPr>
                      <m:t>𝑌</m:t>
                    </m:r>
                  </m:oMath>
                </a14:m>
                <a:r>
                  <a:rPr lang="en-US" altLang="zh-TW" sz="2400" b="0" i="0" u="none" strike="noStrike" baseline="0" dirty="0">
                    <a:latin typeface="NimbusRomNo9L-Medi"/>
                  </a:rPr>
                  <a:t> is large, exhaustive search is impractical.</a:t>
                </a:r>
                <a:endParaRPr lang="zh-TW" altLang="en-US" sz="2400" dirty="0"/>
              </a:p>
            </p:txBody>
          </p:sp>
        </mc:Choice>
        <mc:Fallback xmlns="">
          <p:sp>
            <p:nvSpPr>
              <p:cNvPr id="8" name="文字方塊 7">
                <a:extLst>
                  <a:ext uri="{FF2B5EF4-FFF2-40B4-BE49-F238E27FC236}">
                    <a16:creationId xmlns:a16="http://schemas.microsoft.com/office/drawing/2014/main" id="{B3C96000-9051-7AEC-85B1-5B96C5EDA3A0}"/>
                  </a:ext>
                </a:extLst>
              </p:cNvPr>
              <p:cNvSpPr txBox="1">
                <a:spLocks noRot="1" noChangeAspect="1" noMove="1" noResize="1" noEditPoints="1" noAdjustHandles="1" noChangeArrowheads="1" noChangeShapeType="1" noTextEdit="1"/>
              </p:cNvSpPr>
              <p:nvPr/>
            </p:nvSpPr>
            <p:spPr>
              <a:xfrm>
                <a:off x="5800529" y="1380760"/>
                <a:ext cx="4876800" cy="1200329"/>
              </a:xfrm>
              <a:prstGeom prst="rect">
                <a:avLst/>
              </a:prstGeom>
              <a:blipFill>
                <a:blip r:embed="rId3"/>
                <a:stretch>
                  <a:fillRect l="-1750" t="-4082" r="-750" b="-11224"/>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E0F5AD4D-C904-7382-E35E-6BB2B1B889C5}"/>
                  </a:ext>
                </a:extLst>
              </p:cNvPr>
              <p:cNvSpPr txBox="1"/>
              <p:nvPr/>
            </p:nvSpPr>
            <p:spPr>
              <a:xfrm>
                <a:off x="923729" y="1498780"/>
                <a:ext cx="4876800" cy="830997"/>
              </a:xfrm>
              <a:prstGeom prst="rect">
                <a:avLst/>
              </a:prstGeom>
              <a:noFill/>
            </p:spPr>
            <p:txBody>
              <a:bodyPr wrap="square" rtlCol="0">
                <a:spAutoFit/>
              </a:bodyPr>
              <a:lstStyle/>
              <a:p>
                <a:pPr marL="285750" indent="-285750" algn="l">
                  <a:buFont typeface="Arial" panose="020B0604020202020204" pitchFamily="34" charset="0"/>
                  <a:buChar char="•"/>
                </a:pPr>
                <a:r>
                  <a:rPr lang="en-US" altLang="zh-TW" sz="2400" b="0" i="0" u="none" strike="noStrike" baseline="0" dirty="0">
                    <a:latin typeface="NimbusRomNo9L-Medi"/>
                  </a:rPr>
                  <a:t>If the set</a:t>
                </a:r>
                <a:r>
                  <a:rPr lang="zh-TW" altLang="en-US" sz="2400" b="0" i="0" u="none" strike="noStrike" baseline="0" dirty="0">
                    <a:latin typeface="NimbusRomNo9L-Medi"/>
                  </a:rPr>
                  <a:t> </a:t>
                </a:r>
                <a14:m>
                  <m:oMath xmlns:m="http://schemas.openxmlformats.org/officeDocument/2006/math">
                    <m:r>
                      <a:rPr lang="en-US" altLang="zh-TW" sz="2400" b="0" i="1" u="none" strike="noStrike" baseline="0" smtClean="0">
                        <a:latin typeface="Cambria Math" panose="02040503050406030204" pitchFamily="18" charset="0"/>
                      </a:rPr>
                      <m:t>𝑌</m:t>
                    </m:r>
                  </m:oMath>
                </a14:m>
                <a:r>
                  <a:rPr lang="en-US" altLang="zh-TW" sz="2400" b="0" i="0" u="none" strike="noStrike" baseline="0" dirty="0">
                    <a:latin typeface="NimbusRomNo9L-Medi"/>
                  </a:rPr>
                  <a:t> has low cardinality, we can use exhaustive search.</a:t>
                </a:r>
                <a:endParaRPr lang="zh-TW" altLang="en-US" sz="2400" dirty="0"/>
              </a:p>
            </p:txBody>
          </p:sp>
        </mc:Choice>
        <mc:Fallback>
          <p:sp>
            <p:nvSpPr>
              <p:cNvPr id="9" name="文字方塊 8">
                <a:extLst>
                  <a:ext uri="{FF2B5EF4-FFF2-40B4-BE49-F238E27FC236}">
                    <a16:creationId xmlns:a16="http://schemas.microsoft.com/office/drawing/2014/main" id="{E0F5AD4D-C904-7382-E35E-6BB2B1B889C5}"/>
                  </a:ext>
                </a:extLst>
              </p:cNvPr>
              <p:cNvSpPr txBox="1">
                <a:spLocks noRot="1" noChangeAspect="1" noMove="1" noResize="1" noEditPoints="1" noAdjustHandles="1" noChangeArrowheads="1" noChangeShapeType="1" noTextEdit="1"/>
              </p:cNvSpPr>
              <p:nvPr/>
            </p:nvSpPr>
            <p:spPr>
              <a:xfrm>
                <a:off x="923729" y="1498780"/>
                <a:ext cx="4876800" cy="830997"/>
              </a:xfrm>
              <a:prstGeom prst="rect">
                <a:avLst/>
              </a:prstGeom>
              <a:blipFill>
                <a:blip r:embed="rId4"/>
                <a:stretch>
                  <a:fillRect l="-1750"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E97ADD3F-4565-B77D-FB58-0DDC3CB13D39}"/>
                  </a:ext>
                </a:extLst>
              </p:cNvPr>
              <p:cNvSpPr txBox="1"/>
              <p:nvPr/>
            </p:nvSpPr>
            <p:spPr>
              <a:xfrm>
                <a:off x="923729" y="6378996"/>
                <a:ext cx="4180116" cy="369332"/>
              </a:xfrm>
              <a:prstGeom prst="rect">
                <a:avLst/>
              </a:prstGeom>
              <a:noFill/>
            </p:spPr>
            <p:txBody>
              <a:bodyPr wrap="square" rtlCol="0">
                <a:spAutoFit/>
              </a:bodyPr>
              <a:lstStyle/>
              <a:p>
                <a:pPr algn="l"/>
                <a14:m>
                  <m:oMath xmlns:m="http://schemas.openxmlformats.org/officeDocument/2006/math">
                    <m:r>
                      <a:rPr lang="en-US" altLang="zh-TW" sz="1800" b="0" i="1" u="none" strike="noStrike" baseline="0" smtClean="0">
                        <a:latin typeface="Cambria Math" panose="02040503050406030204" pitchFamily="18" charset="0"/>
                      </a:rPr>
                      <m:t>𝑌</m:t>
                    </m:r>
                  </m:oMath>
                </a14:m>
                <a:r>
                  <a:rPr lang="en-US" altLang="zh-TW" sz="1800" b="0" u="none" strike="noStrike" baseline="0" dirty="0">
                    <a:latin typeface="Times New Roman" panose="02020603050405020304" pitchFamily="18" charset="0"/>
                  </a:rPr>
                  <a:t> is a high-cardinality discrete variable</a:t>
                </a:r>
                <a:endParaRPr lang="zh-TW" altLang="en-US" dirty="0"/>
              </a:p>
            </p:txBody>
          </p:sp>
        </mc:Choice>
        <mc:Fallback xmlns="">
          <p:sp>
            <p:nvSpPr>
              <p:cNvPr id="11" name="文字方塊 10">
                <a:extLst>
                  <a:ext uri="{FF2B5EF4-FFF2-40B4-BE49-F238E27FC236}">
                    <a16:creationId xmlns:a16="http://schemas.microsoft.com/office/drawing/2014/main" id="{E97ADD3F-4565-B77D-FB58-0DDC3CB13D39}"/>
                  </a:ext>
                </a:extLst>
              </p:cNvPr>
              <p:cNvSpPr txBox="1">
                <a:spLocks noRot="1" noChangeAspect="1" noMove="1" noResize="1" noEditPoints="1" noAdjustHandles="1" noChangeArrowheads="1" noChangeShapeType="1" noTextEdit="1"/>
              </p:cNvSpPr>
              <p:nvPr/>
            </p:nvSpPr>
            <p:spPr>
              <a:xfrm>
                <a:off x="923729" y="6378996"/>
                <a:ext cx="4180116" cy="369332"/>
              </a:xfrm>
              <a:prstGeom prst="rect">
                <a:avLst/>
              </a:prstGeom>
              <a:blipFill>
                <a:blip r:embed="rId5"/>
                <a:stretch>
                  <a:fillRect t="-9836" b="-22951"/>
                </a:stretch>
              </a:blipFill>
            </p:spPr>
            <p:txBody>
              <a:bodyPr/>
              <a:lstStyle/>
              <a:p>
                <a:r>
                  <a:rPr lang="zh-TW" altLang="en-US">
                    <a:noFill/>
                  </a:rPr>
                  <a:t> </a:t>
                </a:r>
              </a:p>
            </p:txBody>
          </p:sp>
        </mc:Fallback>
      </mc:AlternateContent>
      <p:pic>
        <p:nvPicPr>
          <p:cNvPr id="15" name="圖片 14">
            <a:extLst>
              <a:ext uri="{FF2B5EF4-FFF2-40B4-BE49-F238E27FC236}">
                <a16:creationId xmlns:a16="http://schemas.microsoft.com/office/drawing/2014/main" id="{C11BF565-5F9F-B006-62FA-976D74BB15D4}"/>
              </a:ext>
            </a:extLst>
          </p:cNvPr>
          <p:cNvPicPr>
            <a:picLocks noChangeAspect="1"/>
          </p:cNvPicPr>
          <p:nvPr/>
        </p:nvPicPr>
        <p:blipFill>
          <a:blip r:embed="rId6"/>
          <a:stretch>
            <a:fillRect/>
          </a:stretch>
        </p:blipFill>
        <p:spPr>
          <a:xfrm>
            <a:off x="7286346" y="3429000"/>
            <a:ext cx="1905165" cy="2606266"/>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64B51ACD-DEFA-514F-3308-2554FD7AD353}"/>
                  </a:ext>
                </a:extLst>
              </p:cNvPr>
              <p:cNvSpPr txBox="1"/>
              <p:nvPr/>
            </p:nvSpPr>
            <p:spPr>
              <a:xfrm>
                <a:off x="5885284" y="6378996"/>
                <a:ext cx="6097554" cy="369332"/>
              </a:xfrm>
              <a:prstGeom prst="rect">
                <a:avLst/>
              </a:prstGeom>
              <a:noFill/>
            </p:spPr>
            <p:txBody>
              <a:bodyPr wrap="square">
                <a:spAutoFit/>
              </a:bodyPr>
              <a:lstStyle/>
              <a:p>
                <a14:m>
                  <m:oMath xmlns:m="http://schemas.openxmlformats.org/officeDocument/2006/math">
                    <m:r>
                      <a:rPr lang="en-US" altLang="zh-TW" sz="1800" b="0" i="1" u="none" strike="noStrike" baseline="0" smtClean="0">
                        <a:latin typeface="Cambria Math" panose="02040503050406030204" pitchFamily="18" charset="0"/>
                      </a:rPr>
                      <m:t>𝑌</m:t>
                    </m:r>
                  </m:oMath>
                </a14:m>
                <a:r>
                  <a:rPr lang="en-US" altLang="zh-TW" sz="1800" b="0" u="none" strike="noStrike" baseline="0" dirty="0">
                    <a:latin typeface="CMMI9"/>
                  </a:rPr>
                  <a:t> </a:t>
                </a:r>
                <a:r>
                  <a:rPr lang="en-US" altLang="zh-TW" sz="1800" b="0" u="none" strike="noStrike" baseline="0" dirty="0">
                    <a:latin typeface="Times New Roman" panose="02020603050405020304" pitchFamily="18" charset="0"/>
                  </a:rPr>
                  <a:t>is a high-dimensional continuous variable (an image).</a:t>
                </a:r>
                <a:endParaRPr lang="zh-TW" altLang="en-US" dirty="0"/>
              </a:p>
            </p:txBody>
          </p:sp>
        </mc:Choice>
        <mc:Fallback xmlns="">
          <p:sp>
            <p:nvSpPr>
              <p:cNvPr id="19" name="文字方塊 18">
                <a:extLst>
                  <a:ext uri="{FF2B5EF4-FFF2-40B4-BE49-F238E27FC236}">
                    <a16:creationId xmlns:a16="http://schemas.microsoft.com/office/drawing/2014/main" id="{64B51ACD-DEFA-514F-3308-2554FD7AD353}"/>
                  </a:ext>
                </a:extLst>
              </p:cNvPr>
              <p:cNvSpPr txBox="1">
                <a:spLocks noRot="1" noChangeAspect="1" noMove="1" noResize="1" noEditPoints="1" noAdjustHandles="1" noChangeArrowheads="1" noChangeShapeType="1" noTextEdit="1"/>
              </p:cNvSpPr>
              <p:nvPr/>
            </p:nvSpPr>
            <p:spPr>
              <a:xfrm>
                <a:off x="5885284" y="6378996"/>
                <a:ext cx="6097554" cy="369332"/>
              </a:xfrm>
              <a:prstGeom prst="rect">
                <a:avLst/>
              </a:prstGeom>
              <a:blipFill>
                <a:blip r:embed="rId7"/>
                <a:stretch>
                  <a:fillRect t="-9836" b="-22951"/>
                </a:stretch>
              </a:blipFill>
            </p:spPr>
            <p:txBody>
              <a:bodyPr/>
              <a:lstStyle/>
              <a:p>
                <a:r>
                  <a:rPr lang="zh-TW" altLang="en-US">
                    <a:noFill/>
                  </a:rPr>
                  <a:t> </a:t>
                </a:r>
              </a:p>
            </p:txBody>
          </p:sp>
        </mc:Fallback>
      </mc:AlternateContent>
      <p:sp>
        <p:nvSpPr>
          <p:cNvPr id="20" name="文字方塊 19">
            <a:extLst>
              <a:ext uri="{FF2B5EF4-FFF2-40B4-BE49-F238E27FC236}">
                <a16:creationId xmlns:a16="http://schemas.microsoft.com/office/drawing/2014/main" id="{17198CE2-C509-98A5-35B4-64A937DBBEDA}"/>
              </a:ext>
            </a:extLst>
          </p:cNvPr>
          <p:cNvSpPr txBox="1"/>
          <p:nvPr/>
        </p:nvSpPr>
        <p:spPr>
          <a:xfrm>
            <a:off x="1806423" y="3059668"/>
            <a:ext cx="1837811" cy="369332"/>
          </a:xfrm>
          <a:prstGeom prst="rect">
            <a:avLst/>
          </a:prstGeom>
          <a:noFill/>
        </p:spPr>
        <p:txBody>
          <a:bodyPr wrap="none" rtlCol="0">
            <a:spAutoFit/>
          </a:bodyPr>
          <a:lstStyle/>
          <a:p>
            <a:r>
              <a:rPr lang="en-US" altLang="zh-TW" dirty="0"/>
              <a:t>Face recognition</a:t>
            </a:r>
            <a:endParaRPr lang="zh-TW" altLang="en-US" dirty="0"/>
          </a:p>
        </p:txBody>
      </p:sp>
      <p:sp>
        <p:nvSpPr>
          <p:cNvPr id="21" name="文字方塊 20">
            <a:extLst>
              <a:ext uri="{FF2B5EF4-FFF2-40B4-BE49-F238E27FC236}">
                <a16:creationId xmlns:a16="http://schemas.microsoft.com/office/drawing/2014/main" id="{3FE31FED-55E5-34E0-A8F3-160ECB56BB44}"/>
              </a:ext>
            </a:extLst>
          </p:cNvPr>
          <p:cNvSpPr txBox="1"/>
          <p:nvPr/>
        </p:nvSpPr>
        <p:spPr>
          <a:xfrm>
            <a:off x="7498096" y="3059668"/>
            <a:ext cx="1925335" cy="369332"/>
          </a:xfrm>
          <a:prstGeom prst="rect">
            <a:avLst/>
          </a:prstGeom>
          <a:noFill/>
        </p:spPr>
        <p:txBody>
          <a:bodyPr wrap="none" rtlCol="0">
            <a:spAutoFit/>
          </a:bodyPr>
          <a:lstStyle/>
          <a:p>
            <a:r>
              <a:rPr lang="en-US" altLang="zh-TW" dirty="0"/>
              <a:t>Image restoration</a:t>
            </a:r>
            <a:endParaRPr lang="zh-TW" altLang="en-US" dirty="0"/>
          </a:p>
        </p:txBody>
      </p:sp>
    </p:spTree>
    <p:extLst>
      <p:ext uri="{BB962C8B-B14F-4D97-AF65-F5344CB8AC3E}">
        <p14:creationId xmlns:p14="http://schemas.microsoft.com/office/powerpoint/2010/main" val="75190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5347BD-D900-EF53-3FB4-C51BF377FB4D}"/>
              </a:ext>
            </a:extLst>
          </p:cNvPr>
          <p:cNvSpPr>
            <a:spLocks noGrp="1"/>
          </p:cNvSpPr>
          <p:nvPr>
            <p:ph type="title"/>
          </p:nvPr>
        </p:nvSpPr>
        <p:spPr>
          <a:xfrm>
            <a:off x="838200" y="365125"/>
            <a:ext cx="10515600" cy="1090451"/>
          </a:xfrm>
        </p:spPr>
        <p:txBody>
          <a:bodyPr>
            <a:normAutofit/>
          </a:bodyPr>
          <a:lstStyle/>
          <a:p>
            <a:r>
              <a:rPr lang="en-US" altLang="zh-TW" sz="3200" dirty="0">
                <a:latin typeface="Times New Roman" panose="02020603050405020304" pitchFamily="18" charset="0"/>
                <a:ea typeface="+mn-ea"/>
                <a:cs typeface="+mn-cs"/>
              </a:rPr>
              <a:t>Designing a Loss Function</a:t>
            </a:r>
            <a:endParaRPr lang="zh-TW" altLang="en-US" sz="3200" dirty="0">
              <a:latin typeface="Times New Roman" panose="02020603050405020304" pitchFamily="18" charset="0"/>
              <a:ea typeface="+mn-ea"/>
              <a:cs typeface="+mn-cs"/>
            </a:endParaRPr>
          </a:p>
        </p:txBody>
      </p:sp>
      <p:pic>
        <p:nvPicPr>
          <p:cNvPr id="5" name="內容版面配置區 4">
            <a:extLst>
              <a:ext uri="{FF2B5EF4-FFF2-40B4-BE49-F238E27FC236}">
                <a16:creationId xmlns:a16="http://schemas.microsoft.com/office/drawing/2014/main" id="{B8C314C1-E142-9859-76FE-50278029AC35}"/>
              </a:ext>
            </a:extLst>
          </p:cNvPr>
          <p:cNvPicPr>
            <a:picLocks noGrp="1" noChangeAspect="1"/>
          </p:cNvPicPr>
          <p:nvPr>
            <p:ph idx="1"/>
          </p:nvPr>
        </p:nvPicPr>
        <p:blipFill>
          <a:blip r:embed="rId2"/>
          <a:stretch>
            <a:fillRect/>
          </a:stretch>
        </p:blipFill>
        <p:spPr>
          <a:xfrm>
            <a:off x="357188" y="1817164"/>
            <a:ext cx="7362825" cy="4366638"/>
          </a:xfrm>
        </p:spPr>
      </p:pic>
      <p:sp>
        <p:nvSpPr>
          <p:cNvPr id="6" name="文字方塊 5">
            <a:extLst>
              <a:ext uri="{FF2B5EF4-FFF2-40B4-BE49-F238E27FC236}">
                <a16:creationId xmlns:a16="http://schemas.microsoft.com/office/drawing/2014/main" id="{29788513-8EC8-D7EF-C27C-A706F4E9D7F5}"/>
              </a:ext>
            </a:extLst>
          </p:cNvPr>
          <p:cNvSpPr txBox="1"/>
          <p:nvPr/>
        </p:nvSpPr>
        <p:spPr>
          <a:xfrm>
            <a:off x="7720013" y="1250724"/>
            <a:ext cx="4010025" cy="2677656"/>
          </a:xfrm>
          <a:prstGeom prst="rect">
            <a:avLst/>
          </a:prstGeom>
          <a:noFill/>
        </p:spPr>
        <p:txBody>
          <a:bodyPr wrap="square" rtlCol="0">
            <a:spAutoFit/>
          </a:bodyPr>
          <a:lstStyle/>
          <a:p>
            <a:pPr marL="285750" indent="-285750" algn="l">
              <a:buFont typeface="Arial" panose="020B0604020202020204" pitchFamily="34" charset="0"/>
              <a:buChar char="•"/>
            </a:pPr>
            <a:r>
              <a:rPr lang="en-US" altLang="zh-TW" sz="2400" b="0" i="0" u="none" strike="noStrike" baseline="0" dirty="0">
                <a:latin typeface="NimbusRomNo9L-Medi"/>
              </a:rPr>
              <a:t>Push down on the energy of the correct answer</a:t>
            </a:r>
          </a:p>
          <a:p>
            <a:pPr marL="285750" indent="-285750" algn="l">
              <a:buFont typeface="Arial" panose="020B0604020202020204" pitchFamily="34" charset="0"/>
              <a:buChar char="•"/>
            </a:pPr>
            <a:endParaRPr lang="en-US" altLang="zh-TW" sz="2400" b="0" i="0" u="none" strike="noStrike" baseline="0" dirty="0">
              <a:latin typeface="NimbusRomNo9L-Medi"/>
            </a:endParaRPr>
          </a:p>
          <a:p>
            <a:pPr marL="285750" indent="-285750" algn="l">
              <a:buFont typeface="Arial" panose="020B0604020202020204" pitchFamily="34" charset="0"/>
              <a:buChar char="•"/>
            </a:pPr>
            <a:r>
              <a:rPr lang="en-US" altLang="zh-TW" sz="2400" b="0" i="0" u="none" strike="noStrike" baseline="0" dirty="0">
                <a:latin typeface="NimbusRomNo9L-Medi"/>
              </a:rPr>
              <a:t>Pull up on the energies of the incorrect answers, particularly if they</a:t>
            </a:r>
            <a:r>
              <a:rPr lang="zh-TW" altLang="en-US" sz="2400" b="0" i="0" u="none" strike="noStrike" baseline="0" dirty="0">
                <a:latin typeface="NimbusRomNo9L-Medi"/>
              </a:rPr>
              <a:t> </a:t>
            </a:r>
            <a:r>
              <a:rPr lang="en-US" altLang="zh-TW" sz="2400" b="0" i="0" u="none" strike="noStrike" baseline="0" dirty="0">
                <a:latin typeface="NimbusRomNo9L-Medi"/>
              </a:rPr>
              <a:t>are smaller than the correct one</a:t>
            </a:r>
            <a:endParaRPr lang="zh-TW" altLang="en-US" sz="2400" dirty="0"/>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4635A4D0-3CE4-DF9D-20E6-F750E7B825CC}"/>
                  </a:ext>
                </a:extLst>
              </p:cNvPr>
              <p:cNvSpPr txBox="1"/>
              <p:nvPr/>
            </p:nvSpPr>
            <p:spPr>
              <a:xfrm>
                <a:off x="7912359" y="5530033"/>
                <a:ext cx="1884490" cy="369332"/>
              </a:xfrm>
              <a:prstGeom prst="rect">
                <a:avLst/>
              </a:prstGeom>
              <a:noFill/>
            </p:spPr>
            <p:txBody>
              <a:bodyPr wrap="none" rtlCol="0">
                <a:spAutoFit/>
              </a:bodyPr>
              <a:lstStyle/>
              <a:p>
                <a14:m>
                  <m:oMath xmlns:m="http://schemas.openxmlformats.org/officeDocument/2006/math">
                    <m:sSub>
                      <m:sSubPr>
                        <m:ctrlPr>
                          <a:rPr lang="en-US" altLang="zh-TW" b="0" i="1" smtClean="0">
                            <a:latin typeface="Cambria Math" panose="02040503050406030204" pitchFamily="18" charset="0"/>
                          </a:rPr>
                        </m:ctrlPr>
                      </m:sSubPr>
                      <m:e>
                        <m:r>
                          <m:rPr>
                            <m:sty m:val="p"/>
                          </m:rPr>
                          <a:rPr lang="en-US" altLang="zh-TW" i="1" smtClean="0">
                            <a:latin typeface="Cambria Math" panose="02040503050406030204" pitchFamily="18" charset="0"/>
                          </a:rPr>
                          <m:t>Y</m:t>
                        </m:r>
                      </m:e>
                      <m:sub>
                        <m:r>
                          <m:rPr>
                            <m:sty m:val="p"/>
                          </m:rPr>
                          <a:rPr lang="en-US" altLang="zh-TW" b="0" i="0" smtClean="0">
                            <a:latin typeface="Cambria Math" panose="02040503050406030204" pitchFamily="18" charset="0"/>
                          </a:rPr>
                          <m:t>i</m:t>
                        </m:r>
                      </m:sub>
                    </m:sSub>
                  </m:oMath>
                </a14:m>
                <a:r>
                  <a:rPr lang="en-US" altLang="zh-TW" dirty="0"/>
                  <a:t>: correct answer</a:t>
                </a:r>
              </a:p>
            </p:txBody>
          </p:sp>
        </mc:Choice>
        <mc:Fallback xmlns="">
          <p:sp>
            <p:nvSpPr>
              <p:cNvPr id="7" name="文字方塊 6">
                <a:extLst>
                  <a:ext uri="{FF2B5EF4-FFF2-40B4-BE49-F238E27FC236}">
                    <a16:creationId xmlns:a16="http://schemas.microsoft.com/office/drawing/2014/main" id="{4635A4D0-3CE4-DF9D-20E6-F750E7B825CC}"/>
                  </a:ext>
                </a:extLst>
              </p:cNvPr>
              <p:cNvSpPr txBox="1">
                <a:spLocks noRot="1" noChangeAspect="1" noMove="1" noResize="1" noEditPoints="1" noAdjustHandles="1" noChangeArrowheads="1" noChangeShapeType="1" noTextEdit="1"/>
              </p:cNvSpPr>
              <p:nvPr/>
            </p:nvSpPr>
            <p:spPr>
              <a:xfrm>
                <a:off x="7912359" y="5530033"/>
                <a:ext cx="1884490" cy="369332"/>
              </a:xfrm>
              <a:prstGeom prst="rect">
                <a:avLst/>
              </a:prstGeom>
              <a:blipFill>
                <a:blip r:embed="rId3"/>
                <a:stretch>
                  <a:fillRect t="-8197" r="-1942"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1230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E31D6F-D279-F117-BCF0-B41DDF225570}"/>
              </a:ext>
            </a:extLst>
          </p:cNvPr>
          <p:cNvSpPr>
            <a:spLocks noGrp="1"/>
          </p:cNvSpPr>
          <p:nvPr>
            <p:ph type="title"/>
          </p:nvPr>
        </p:nvSpPr>
        <p:spPr>
          <a:xfrm>
            <a:off x="838200" y="365126"/>
            <a:ext cx="10515600" cy="1015806"/>
          </a:xfrm>
        </p:spPr>
        <p:txBody>
          <a:bodyPr>
            <a:normAutofit/>
          </a:bodyPr>
          <a:lstStyle/>
          <a:p>
            <a:r>
              <a:rPr lang="en-US" altLang="zh-TW" sz="3200" dirty="0"/>
              <a:t>Energy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7DB4400-13F8-8A11-34F0-510B49986F37}"/>
                  </a:ext>
                </a:extLst>
              </p:cNvPr>
              <p:cNvSpPr>
                <a:spLocks noGrp="1"/>
              </p:cNvSpPr>
              <p:nvPr>
                <p:ph idx="1"/>
              </p:nvPr>
            </p:nvSpPr>
            <p:spPr>
              <a:xfrm>
                <a:off x="838200" y="1259633"/>
                <a:ext cx="10515600" cy="4917330"/>
              </a:xfrm>
            </p:spPr>
            <p:txBody>
              <a:bodyPr>
                <a:normAutofit fontScale="92500" lnSpcReduction="10000"/>
              </a:bodyPr>
              <a:lstStyle/>
              <a:p>
                <a:r>
                  <a:rPr lang="en-US" altLang="zh-TW" sz="2400" dirty="0"/>
                  <a:t>The energy loss is defined as</a:t>
                </a:r>
              </a:p>
              <a:p>
                <a:endParaRPr lang="en-US" altLang="zh-TW" sz="2400" dirty="0"/>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𝑒𝑛𝑒𝑟𝑔𝑦</m:t>
                          </m:r>
                        </m:sub>
                      </m:sSub>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e>
                          </m:d>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oMath>
                  </m:oMathPara>
                </a14:m>
                <a:endParaRPr lang="en-US" altLang="zh-TW" sz="2400" dirty="0"/>
              </a:p>
              <a:p>
                <a:pPr algn="l"/>
                <a:endParaRPr lang="en-US" altLang="zh-TW" sz="2400" dirty="0"/>
              </a:p>
              <a:p>
                <a:pPr algn="l"/>
                <a:r>
                  <a:rPr lang="en-US" altLang="zh-TW" sz="2400" dirty="0"/>
                  <a:t>This loss usually applied in regression or neural network training. Ex:</a:t>
                </a:r>
              </a:p>
              <a:p>
                <a:pPr algn="l"/>
                <a:endParaRPr lang="en-US" altLang="zh-TW" sz="2400" dirty="0"/>
              </a:p>
              <a:p>
                <a:pPr marL="0"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𝐸</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𝑋</m:t>
                                      </m:r>
                                    </m:e>
                                    <m:sup>
                                      <m:r>
                                        <a:rPr lang="en-US" altLang="zh-TW" sz="2400" b="0" i="1" smtClean="0">
                                          <a:latin typeface="Cambria Math" panose="02040503050406030204" pitchFamily="18" charset="0"/>
                                        </a:rPr>
                                        <m:t>𝑖</m:t>
                                      </m:r>
                                    </m:sup>
                                  </m:sSup>
                                </m:e>
                              </m:d>
                            </m:e>
                          </m:d>
                        </m:e>
                        <m:sup>
                          <m:r>
                            <a:rPr lang="en-US" altLang="zh-TW" sz="2400" b="0" i="1" smtClean="0">
                              <a:latin typeface="Cambria Math" panose="02040503050406030204" pitchFamily="18" charset="0"/>
                            </a:rPr>
                            <m:t>2</m:t>
                          </m:r>
                        </m:sup>
                      </m:sSup>
                    </m:oMath>
                  </m:oMathPara>
                </a14:m>
                <a:endParaRPr lang="en-US" altLang="zh-TW" sz="2400" dirty="0"/>
              </a:p>
              <a:p>
                <a:pPr algn="l"/>
                <a:endParaRPr lang="en-US" altLang="zh-TW" sz="2400" dirty="0"/>
              </a:p>
              <a:p>
                <a:pPr algn="l"/>
                <a:r>
                  <a:rPr lang="en-US" altLang="zh-TW" sz="2400" dirty="0"/>
                  <a:t>this loss will push down on the energy of the desired answer, it will not pull up on any other energy</a:t>
                </a:r>
              </a:p>
              <a:p>
                <a:pPr algn="l"/>
                <a:endParaRPr lang="zh-TW" altLang="en-US" sz="2400" dirty="0"/>
              </a:p>
              <a:p>
                <a:pPr algn="l"/>
                <a:r>
                  <a:rPr lang="en-US" altLang="zh-TW" sz="2400" dirty="0"/>
                  <a:t>With some architectures, this can lead to a </a:t>
                </a:r>
                <a:r>
                  <a:rPr lang="en-US" altLang="zh-TW" sz="2400" dirty="0">
                    <a:solidFill>
                      <a:srgbClr val="FF0000"/>
                    </a:solidFill>
                  </a:rPr>
                  <a:t>collapsed solution</a:t>
                </a:r>
                <a:r>
                  <a:rPr lang="en-US" altLang="zh-TW" sz="2400" dirty="0"/>
                  <a:t> in which the energy is constant and equal to zero</a:t>
                </a:r>
              </a:p>
            </p:txBody>
          </p:sp>
        </mc:Choice>
        <mc:Fallback xmlns="">
          <p:sp>
            <p:nvSpPr>
              <p:cNvPr id="3" name="內容版面配置區 2">
                <a:extLst>
                  <a:ext uri="{FF2B5EF4-FFF2-40B4-BE49-F238E27FC236}">
                    <a16:creationId xmlns:a16="http://schemas.microsoft.com/office/drawing/2014/main" id="{B7DB4400-13F8-8A11-34F0-510B49986F37}"/>
                  </a:ext>
                </a:extLst>
              </p:cNvPr>
              <p:cNvSpPr>
                <a:spLocks noGrp="1" noRot="1" noChangeAspect="1" noMove="1" noResize="1" noEditPoints="1" noAdjustHandles="1" noChangeArrowheads="1" noChangeShapeType="1" noTextEdit="1"/>
              </p:cNvSpPr>
              <p:nvPr>
                <p:ph idx="1"/>
              </p:nvPr>
            </p:nvSpPr>
            <p:spPr>
              <a:xfrm>
                <a:off x="838200" y="1259633"/>
                <a:ext cx="10515600" cy="4917330"/>
              </a:xfrm>
              <a:blipFill>
                <a:blip r:embed="rId2"/>
                <a:stretch>
                  <a:fillRect l="-696" t="-2109" b="-24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4602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AB70A8-671A-0718-1DFC-6C99B1BF695D}"/>
              </a:ext>
            </a:extLst>
          </p:cNvPr>
          <p:cNvSpPr>
            <a:spLocks noGrp="1"/>
          </p:cNvSpPr>
          <p:nvPr>
            <p:ph type="title"/>
          </p:nvPr>
        </p:nvSpPr>
        <p:spPr>
          <a:xfrm>
            <a:off x="838200" y="365126"/>
            <a:ext cx="10515600" cy="1109112"/>
          </a:xfrm>
        </p:spPr>
        <p:txBody>
          <a:bodyPr>
            <a:normAutofit/>
          </a:bodyPr>
          <a:lstStyle/>
          <a:p>
            <a:r>
              <a:rPr lang="en-US" altLang="zh-TW" sz="3200" b="0" i="0" u="none" strike="noStrike" baseline="0" dirty="0">
                <a:latin typeface="+mn-lt"/>
              </a:rPr>
              <a:t>Examples of Loss Functions: Energy Loss</a:t>
            </a:r>
            <a:endParaRPr lang="zh-TW" altLang="en-US" sz="3200" dirty="0">
              <a:latin typeface="+mn-lt"/>
            </a:endParaRPr>
          </a:p>
        </p:txBody>
      </p:sp>
      <p:pic>
        <p:nvPicPr>
          <p:cNvPr id="7" name="圖片 6">
            <a:extLst>
              <a:ext uri="{FF2B5EF4-FFF2-40B4-BE49-F238E27FC236}">
                <a16:creationId xmlns:a16="http://schemas.microsoft.com/office/drawing/2014/main" id="{133456EA-24F9-909A-0B5D-9B6F78E813D1}"/>
              </a:ext>
            </a:extLst>
          </p:cNvPr>
          <p:cNvPicPr>
            <a:picLocks noChangeAspect="1"/>
          </p:cNvPicPr>
          <p:nvPr/>
        </p:nvPicPr>
        <p:blipFill>
          <a:blip r:embed="rId2"/>
          <a:stretch>
            <a:fillRect/>
          </a:stretch>
        </p:blipFill>
        <p:spPr>
          <a:xfrm>
            <a:off x="1293486" y="1735893"/>
            <a:ext cx="8820898" cy="4540321"/>
          </a:xfrm>
          <a:prstGeom prst="rect">
            <a:avLst/>
          </a:prstGeom>
        </p:spPr>
      </p:pic>
    </p:spTree>
    <p:extLst>
      <p:ext uri="{BB962C8B-B14F-4D97-AF65-F5344CB8AC3E}">
        <p14:creationId xmlns:p14="http://schemas.microsoft.com/office/powerpoint/2010/main" val="374960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9CD356-3D59-55B8-F3AF-4FE7F0846728}"/>
              </a:ext>
            </a:extLst>
          </p:cNvPr>
          <p:cNvSpPr>
            <a:spLocks noGrp="1"/>
          </p:cNvSpPr>
          <p:nvPr>
            <p:ph type="title"/>
          </p:nvPr>
        </p:nvSpPr>
        <p:spPr>
          <a:xfrm>
            <a:off x="838200" y="365126"/>
            <a:ext cx="10515600" cy="1137104"/>
          </a:xfrm>
        </p:spPr>
        <p:txBody>
          <a:bodyPr>
            <a:normAutofit/>
          </a:bodyPr>
          <a:lstStyle/>
          <a:p>
            <a:r>
              <a:rPr lang="en-US" altLang="zh-TW" sz="3200" i="0" u="none" strike="noStrike" baseline="0" dirty="0"/>
              <a:t>Generalized Perceptron Loss</a:t>
            </a:r>
            <a:endParaRPr lang="zh-TW" altLang="en-US" sz="32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5B58317-8520-CD56-7B69-83A9FF0DA9F6}"/>
                  </a:ext>
                </a:extLst>
              </p:cNvPr>
              <p:cNvSpPr>
                <a:spLocks noGrp="1"/>
              </p:cNvSpPr>
              <p:nvPr>
                <p:ph idx="1"/>
              </p:nvPr>
            </p:nvSpPr>
            <p:spPr>
              <a:xfrm>
                <a:off x="838200" y="1408922"/>
                <a:ext cx="10515600" cy="4768041"/>
              </a:xfrm>
            </p:spPr>
            <p:txBody>
              <a:bodyPr/>
              <a:lstStyle/>
              <a:p>
                <a:r>
                  <a:rPr lang="en-US" altLang="zh-TW" sz="2400" b="0" i="0" u="none" strike="noStrike" baseline="0" dirty="0"/>
                  <a:t>The generalized perceptron loss for a training sample </a:t>
                </a:r>
                <a14:m>
                  <m:oMath xmlns:m="http://schemas.openxmlformats.org/officeDocument/2006/math">
                    <m:d>
                      <m:dPr>
                        <m:ctrlPr>
                          <a:rPr lang="en-US" altLang="zh-TW" sz="2400" b="0" i="1" u="none" strike="noStrike" baseline="0" smtClean="0">
                            <a:latin typeface="Cambria Math" panose="02040503050406030204" pitchFamily="18" charset="0"/>
                          </a:rPr>
                        </m:ctrlPr>
                      </m:dPr>
                      <m:e>
                        <m:sSup>
                          <m:sSupPr>
                            <m:ctrlPr>
                              <a:rPr lang="en-US" altLang="zh-TW" sz="2400" b="0" i="1" u="none" strike="noStrike" baseline="0" smtClean="0">
                                <a:latin typeface="Cambria Math" panose="02040503050406030204" pitchFamily="18" charset="0"/>
                              </a:rPr>
                            </m:ctrlPr>
                          </m:sSupPr>
                          <m:e>
                            <m:r>
                              <a:rPr lang="en-US" altLang="zh-TW" sz="2400" b="0" i="1" u="none" strike="noStrike" baseline="0" smtClean="0">
                                <a:latin typeface="Cambria Math" panose="02040503050406030204" pitchFamily="18" charset="0"/>
                              </a:rPr>
                              <m:t>𝑋</m:t>
                            </m:r>
                          </m:e>
                          <m:sup>
                            <m:r>
                              <a:rPr lang="en-US" altLang="zh-TW" sz="2400" b="0" i="1" u="none" strike="noStrike" baseline="0" smtClean="0">
                                <a:latin typeface="Cambria Math" panose="02040503050406030204" pitchFamily="18" charset="0"/>
                              </a:rPr>
                              <m:t>𝑖</m:t>
                            </m:r>
                          </m:sup>
                        </m:sSup>
                        <m:r>
                          <a:rPr lang="en-US" altLang="zh-TW" sz="2400" b="0" i="1" u="none" strike="noStrike" baseline="0" smtClean="0">
                            <a:latin typeface="Cambria Math" panose="02040503050406030204" pitchFamily="18" charset="0"/>
                          </a:rPr>
                          <m:t>,</m:t>
                        </m:r>
                        <m:sSup>
                          <m:sSupPr>
                            <m:ctrlPr>
                              <a:rPr lang="en-US" altLang="zh-TW" sz="2400" b="0" i="1" u="none" strike="noStrike" baseline="0" smtClean="0">
                                <a:latin typeface="Cambria Math" panose="02040503050406030204" pitchFamily="18" charset="0"/>
                              </a:rPr>
                            </m:ctrlPr>
                          </m:sSupPr>
                          <m:e>
                            <m:r>
                              <a:rPr lang="en-US" altLang="zh-TW" sz="2400" b="0" i="1" u="none" strike="noStrike" baseline="0" smtClean="0">
                                <a:latin typeface="Cambria Math" panose="02040503050406030204" pitchFamily="18" charset="0"/>
                              </a:rPr>
                              <m:t>𝑌</m:t>
                            </m:r>
                          </m:e>
                          <m:sup>
                            <m:r>
                              <a:rPr lang="en-US" altLang="zh-TW" sz="2400" b="0" i="1" u="none" strike="noStrike" baseline="0" smtClean="0">
                                <a:latin typeface="Cambria Math" panose="02040503050406030204" pitchFamily="18" charset="0"/>
                              </a:rPr>
                              <m:t>𝑖</m:t>
                            </m:r>
                          </m:sup>
                        </m:sSup>
                      </m:e>
                    </m:d>
                  </m:oMath>
                </a14:m>
                <a:r>
                  <a:rPr lang="en-US" altLang="zh-TW" sz="2400" b="0" i="0" u="none" strike="noStrike" baseline="0" dirty="0"/>
                  <a:t> is defined as</a:t>
                </a:r>
              </a:p>
              <a:p>
                <a:endParaRPr lang="en-US" altLang="zh-TW" dirty="0"/>
              </a:p>
              <a:p>
                <a:endParaRPr lang="en-US" altLang="zh-TW" dirty="0"/>
              </a:p>
              <a:p>
                <a:pPr algn="l"/>
                <a:r>
                  <a:rPr lang="en-US" altLang="zh-TW" sz="2400" b="0" i="0" u="none" strike="noStrike" baseline="0" dirty="0"/>
                  <a:t>Minimizing this loss has the effect of pushing down on </a:t>
                </a:r>
                <a14:m>
                  <m:oMath xmlns:m="http://schemas.openxmlformats.org/officeDocument/2006/math">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oMath>
                </a14:m>
                <a:r>
                  <a:rPr lang="en-US" altLang="zh-TW" sz="2400" b="0" i="0" u="none" strike="noStrike" baseline="0" dirty="0"/>
                  <a:t>, while pulling up on the energy of the answer produced by the model</a:t>
                </a:r>
                <a:endParaRPr lang="en-US" altLang="zh-TW" sz="2400" dirty="0"/>
              </a:p>
              <a:p>
                <a:r>
                  <a:rPr lang="en-US" altLang="zh-TW" sz="2400" dirty="0"/>
                  <a:t>M</a:t>
                </a:r>
                <a:r>
                  <a:rPr lang="en-US" altLang="zh-TW" sz="2400" b="0" i="0" u="none" strike="noStrike" baseline="0" dirty="0"/>
                  <a:t>ajor deficiency:</a:t>
                </a:r>
              </a:p>
              <a:p>
                <a:endParaRPr lang="en-US" altLang="zh-TW" sz="2400" b="0" i="0" u="none" strike="noStrike" baseline="0" dirty="0"/>
              </a:p>
            </p:txBody>
          </p:sp>
        </mc:Choice>
        <mc:Fallback xmlns="">
          <p:sp>
            <p:nvSpPr>
              <p:cNvPr id="3" name="內容版面配置區 2">
                <a:extLst>
                  <a:ext uri="{FF2B5EF4-FFF2-40B4-BE49-F238E27FC236}">
                    <a16:creationId xmlns:a16="http://schemas.microsoft.com/office/drawing/2014/main" id="{C5B58317-8520-CD56-7B69-83A9FF0DA9F6}"/>
                  </a:ext>
                </a:extLst>
              </p:cNvPr>
              <p:cNvSpPr>
                <a:spLocks noGrp="1" noRot="1" noChangeAspect="1" noMove="1" noResize="1" noEditPoints="1" noAdjustHandles="1" noChangeArrowheads="1" noChangeShapeType="1" noTextEdit="1"/>
              </p:cNvSpPr>
              <p:nvPr>
                <p:ph idx="1"/>
              </p:nvPr>
            </p:nvSpPr>
            <p:spPr>
              <a:xfrm>
                <a:off x="838200" y="1408922"/>
                <a:ext cx="10515600" cy="4768041"/>
              </a:xfrm>
              <a:blipFill>
                <a:blip r:embed="rId2"/>
                <a:stretch>
                  <a:fillRect l="-812" t="-1151" r="-115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E25C151-E83F-708D-03D0-460417855F3E}"/>
                  </a:ext>
                </a:extLst>
              </p:cNvPr>
              <p:cNvSpPr txBox="1"/>
              <p:nvPr/>
            </p:nvSpPr>
            <p:spPr>
              <a:xfrm>
                <a:off x="2602575" y="2058211"/>
                <a:ext cx="6986849" cy="621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𝑝𝑒𝑟𝑐𝑒𝑝𝑡𝑟𝑜𝑛</m:t>
                          </m:r>
                        </m:sub>
                      </m:sSub>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zh-TW" altLang="en-US" sz="2400" i="1">
                                  <a:latin typeface="Cambria Math" panose="02040503050406030204" pitchFamily="18" charset="0"/>
                                </a:rPr>
                                <m:t>𝕪</m:t>
                              </m:r>
                            </m:e>
                          </m:d>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𝑌</m:t>
                              </m:r>
                            </m:e>
                            <m:sup>
                              <m:r>
                                <a:rPr lang="en-US" altLang="zh-TW" sz="2400" b="0" i="1" smtClean="0">
                                  <a:latin typeface="Cambria Math" panose="02040503050406030204" pitchFamily="18" charset="0"/>
                                </a:rPr>
                                <m:t>𝑖</m:t>
                              </m:r>
                            </m:sup>
                          </m:sSup>
                        </m:e>
                      </m:d>
                      <m:r>
                        <a:rPr lang="en-US" altLang="zh-TW" sz="2400" b="0" i="1" smtClean="0">
                          <a:latin typeface="Cambria Math" panose="02040503050406030204" pitchFamily="18" charset="0"/>
                        </a:rPr>
                        <m:t>−</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min</m:t>
                              </m:r>
                            </m:e>
                            <m:lim>
                              <m:r>
                                <a:rPr lang="en-US" altLang="zh-TW" sz="2400" b="0" i="1" smtClean="0">
                                  <a:latin typeface="Cambria Math" panose="02040503050406030204" pitchFamily="18" charset="0"/>
                                </a:rPr>
                                <m:t>𝑌</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𝕪</m:t>
                              </m:r>
                            </m:lim>
                          </m:limLow>
                        </m:fName>
                        <m:e>
                          <m:r>
                            <a:rPr lang="en-US" altLang="zh-TW" sz="2400" b="0" i="1" smtClean="0">
                              <a:latin typeface="Cambria Math" panose="02040503050406030204" pitchFamily="18" charset="0"/>
                            </a:rPr>
                            <m:t>𝐸</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𝑋</m:t>
                                  </m:r>
                                </m:e>
                                <m:sup>
                                  <m:r>
                                    <a:rPr lang="en-US" altLang="zh-TW" sz="2400" i="1">
                                      <a:latin typeface="Cambria Math" panose="02040503050406030204" pitchFamily="18" charset="0"/>
                                    </a:rPr>
                                    <m:t>𝑖</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𝑌</m:t>
                              </m:r>
                            </m:e>
                          </m:d>
                        </m:e>
                      </m:func>
                    </m:oMath>
                  </m:oMathPara>
                </a14:m>
                <a:endParaRPr lang="zh-TW" altLang="en-US" sz="2400" dirty="0"/>
              </a:p>
            </p:txBody>
          </p:sp>
        </mc:Choice>
        <mc:Fallback xmlns="">
          <p:sp>
            <p:nvSpPr>
              <p:cNvPr id="7" name="文字方塊 6">
                <a:extLst>
                  <a:ext uri="{FF2B5EF4-FFF2-40B4-BE49-F238E27FC236}">
                    <a16:creationId xmlns:a16="http://schemas.microsoft.com/office/drawing/2014/main" id="{1E25C151-E83F-708D-03D0-460417855F3E}"/>
                  </a:ext>
                </a:extLst>
              </p:cNvPr>
              <p:cNvSpPr txBox="1">
                <a:spLocks noRot="1" noChangeAspect="1" noMove="1" noResize="1" noEditPoints="1" noAdjustHandles="1" noChangeArrowheads="1" noChangeShapeType="1" noTextEdit="1"/>
              </p:cNvSpPr>
              <p:nvPr/>
            </p:nvSpPr>
            <p:spPr>
              <a:xfrm>
                <a:off x="2602575" y="2058211"/>
                <a:ext cx="6986849" cy="621067"/>
              </a:xfrm>
              <a:prstGeom prst="rect">
                <a:avLst/>
              </a:prstGeom>
              <a:blipFill>
                <a:blip r:embed="rId3"/>
                <a:stretch>
                  <a:fillRect/>
                </a:stretch>
              </a:blipFill>
            </p:spPr>
            <p:txBody>
              <a:bodyPr/>
              <a:lstStyle/>
              <a:p>
                <a:r>
                  <a:rPr lang="zh-TW" altLang="en-US">
                    <a:noFill/>
                  </a:rPr>
                  <a:t> </a:t>
                </a:r>
              </a:p>
            </p:txBody>
          </p:sp>
        </mc:Fallback>
      </mc:AlternateContent>
      <p:sp>
        <p:nvSpPr>
          <p:cNvPr id="8" name="文字方塊 7">
            <a:extLst>
              <a:ext uri="{FF2B5EF4-FFF2-40B4-BE49-F238E27FC236}">
                <a16:creationId xmlns:a16="http://schemas.microsoft.com/office/drawing/2014/main" id="{CB8283A2-BF7C-125A-08A7-74D64F12AD08}"/>
              </a:ext>
            </a:extLst>
          </p:cNvPr>
          <p:cNvSpPr txBox="1"/>
          <p:nvPr/>
        </p:nvSpPr>
        <p:spPr>
          <a:xfrm>
            <a:off x="1132113" y="4386276"/>
            <a:ext cx="10008637" cy="1569660"/>
          </a:xfrm>
          <a:prstGeom prst="rect">
            <a:avLst/>
          </a:prstGeom>
          <a:noFill/>
        </p:spPr>
        <p:txBody>
          <a:bodyPr wrap="square" rtlCol="0">
            <a:spAutoFit/>
          </a:bodyPr>
          <a:lstStyle/>
          <a:p>
            <a:pPr algn="l"/>
            <a:r>
              <a:rPr lang="en-US" altLang="zh-TW" sz="2400" b="0" i="1" u="none" strike="noStrike" baseline="0" dirty="0"/>
              <a:t>there is no mechanism for creating an </a:t>
            </a:r>
            <a:r>
              <a:rPr lang="en-US" altLang="zh-TW" sz="2400" b="0" i="1" u="none" strike="noStrike" baseline="0" dirty="0">
                <a:solidFill>
                  <a:srgbClr val="FF0000"/>
                </a:solidFill>
              </a:rPr>
              <a:t>energy gap </a:t>
            </a:r>
            <a:r>
              <a:rPr lang="en-US" altLang="zh-TW" sz="2400" b="0" i="1" u="none" strike="noStrike" baseline="0" dirty="0"/>
              <a:t>between the correct answer and the incorrect ones. Hence, as with the energy loss, the perceptron loss may produce flat (or almost flat) energy surface.</a:t>
            </a:r>
            <a:endParaRPr lang="zh-TW" altLang="en-US" sz="2400" i="1" dirty="0"/>
          </a:p>
          <a:p>
            <a:endParaRPr lang="zh-TW" altLang="en-US" sz="2400" i="1" dirty="0"/>
          </a:p>
        </p:txBody>
      </p:sp>
    </p:spTree>
    <p:extLst>
      <p:ext uri="{BB962C8B-B14F-4D97-AF65-F5344CB8AC3E}">
        <p14:creationId xmlns:p14="http://schemas.microsoft.com/office/powerpoint/2010/main" val="93610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3CAD89-B9CE-CD54-BAF1-DBCEA19DF328}"/>
              </a:ext>
            </a:extLst>
          </p:cNvPr>
          <p:cNvSpPr>
            <a:spLocks noGrp="1"/>
          </p:cNvSpPr>
          <p:nvPr>
            <p:ph type="title"/>
          </p:nvPr>
        </p:nvSpPr>
        <p:spPr/>
        <p:txBody>
          <a:bodyPr/>
          <a:lstStyle/>
          <a:p>
            <a:r>
              <a:rPr lang="en-US" altLang="zh-TW" dirty="0"/>
              <a:t>Generalized margin loss</a:t>
            </a:r>
            <a:endParaRPr lang="zh-TW" altLang="en-US" dirty="0"/>
          </a:p>
        </p:txBody>
      </p:sp>
      <p:sp>
        <p:nvSpPr>
          <p:cNvPr id="3" name="內容版面配置區 2">
            <a:extLst>
              <a:ext uri="{FF2B5EF4-FFF2-40B4-BE49-F238E27FC236}">
                <a16:creationId xmlns:a16="http://schemas.microsoft.com/office/drawing/2014/main" id="{CAC6F774-E5B8-D89E-38DA-6B52E72F3791}"/>
              </a:ext>
            </a:extLst>
          </p:cNvPr>
          <p:cNvSpPr>
            <a:spLocks noGrp="1"/>
          </p:cNvSpPr>
          <p:nvPr>
            <p:ph idx="1"/>
          </p:nvPr>
        </p:nvSpPr>
        <p:spPr>
          <a:xfrm>
            <a:off x="838200" y="1690688"/>
            <a:ext cx="10515600" cy="4486275"/>
          </a:xfrm>
        </p:spPr>
        <p:txBody>
          <a:bodyPr>
            <a:normAutofit/>
          </a:bodyPr>
          <a:lstStyle/>
          <a:p>
            <a:pPr algn="l"/>
            <a:r>
              <a:rPr lang="en-US" altLang="zh-TW" sz="2400" dirty="0"/>
              <a:t>Such kind of loss usually</a:t>
            </a:r>
            <a:r>
              <a:rPr lang="en-US" altLang="zh-TW" sz="2400" b="0" i="0" u="none" strike="noStrike" baseline="0" dirty="0"/>
              <a:t> use some form of </a:t>
            </a:r>
            <a:r>
              <a:rPr lang="en-US" altLang="zh-TW" sz="2400" b="0" i="0" u="none" strike="noStrike" baseline="0" dirty="0">
                <a:solidFill>
                  <a:srgbClr val="FF0000"/>
                </a:solidFill>
              </a:rPr>
              <a:t>margin</a:t>
            </a:r>
            <a:r>
              <a:rPr lang="en-US" altLang="zh-TW" sz="2400" b="0" i="0" u="none" strike="noStrike" baseline="0" dirty="0"/>
              <a:t> to create an energy gap between the correct answer and the incorrect answers.</a:t>
            </a:r>
          </a:p>
          <a:p>
            <a:pPr algn="l"/>
            <a:endParaRPr lang="en-US" altLang="zh-TW" sz="2400" dirty="0"/>
          </a:p>
          <a:p>
            <a:r>
              <a:rPr lang="en-US" altLang="zh-TW" sz="2400" b="0" i="0" u="none" strike="noStrike" baseline="0" dirty="0"/>
              <a:t>Several loss functions can be described as </a:t>
            </a:r>
            <a:r>
              <a:rPr lang="en-US" altLang="zh-TW" sz="2400" b="0" i="1" u="none" strike="noStrike" baseline="0" dirty="0"/>
              <a:t>margin </a:t>
            </a:r>
            <a:r>
              <a:rPr lang="en-US" altLang="zh-TW" sz="2400" b="0" i="0" u="none" strike="noStrike" baseline="0" dirty="0"/>
              <a:t>losses; the hinge loss, log loss, LVQ2 loss, minimum classification error loss, square-square loss, and square-exponential loss</a:t>
            </a:r>
          </a:p>
          <a:p>
            <a:pPr algn="l"/>
            <a:endParaRPr lang="zh-TW" altLang="en-US" sz="2400" dirty="0"/>
          </a:p>
        </p:txBody>
      </p:sp>
    </p:spTree>
    <p:extLst>
      <p:ext uri="{BB962C8B-B14F-4D97-AF65-F5344CB8AC3E}">
        <p14:creationId xmlns:p14="http://schemas.microsoft.com/office/powerpoint/2010/main" val="412232424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1494</TotalTime>
  <Words>1262</Words>
  <Application>Microsoft Office PowerPoint</Application>
  <PresentationFormat>寬螢幕</PresentationFormat>
  <Paragraphs>152</Paragraphs>
  <Slides>25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CMMI9</vt:lpstr>
      <vt:lpstr>NimbusRomNo9L-Medi</vt:lpstr>
      <vt:lpstr>Arial</vt:lpstr>
      <vt:lpstr>Calibri</vt:lpstr>
      <vt:lpstr>Cambria Math</vt:lpstr>
      <vt:lpstr>Times New Roman</vt:lpstr>
      <vt:lpstr>Office 佈景主題</vt:lpstr>
      <vt:lpstr>The introduction of energy-based model</vt:lpstr>
      <vt:lpstr>Agenda </vt:lpstr>
      <vt:lpstr>Energy-Based Model for Decision Making</vt:lpstr>
      <vt:lpstr>Complex Tasks: Inference is nontrivial</vt:lpstr>
      <vt:lpstr>Designing a Loss Function</vt:lpstr>
      <vt:lpstr>Energy loss</vt:lpstr>
      <vt:lpstr>Examples of Loss Functions: Energy Loss</vt:lpstr>
      <vt:lpstr>Generalized Perceptron Loss</vt:lpstr>
      <vt:lpstr>Generalized margin loss</vt:lpstr>
      <vt:lpstr>Examples of Loss Functions: Generalized Margin Losses</vt:lpstr>
      <vt:lpstr>Examples of Loss Functions: Generalized Margin Losses</vt:lpstr>
      <vt:lpstr>Hinge Loss and Log loss</vt:lpstr>
      <vt:lpstr>PowerPoint 簡報</vt:lpstr>
      <vt:lpstr>OTHER LOSS</vt:lpstr>
      <vt:lpstr>Negative log likelihood loss</vt:lpstr>
      <vt:lpstr>Negative log likelihood loss</vt:lpstr>
      <vt:lpstr>Negative log likelihood loss</vt:lpstr>
      <vt:lpstr>Negative log likelihood loss</vt:lpstr>
      <vt:lpstr>Gradient of NLL loss</vt:lpstr>
      <vt:lpstr>PowerPoint 簡報</vt:lpstr>
      <vt:lpstr>PowerPoint 簡報</vt:lpstr>
      <vt:lpstr>PowerPoint 簡報</vt:lpstr>
      <vt:lpstr>PowerPoint 簡報</vt:lpstr>
      <vt:lpstr>PowerPoint 簡報</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introduction of energy-based model and useful sampling techniques </dc:title>
  <dc:creator>鎧麟 胡</dc:creator>
  <cp:lastModifiedBy>鎧麟 胡</cp:lastModifiedBy>
  <cp:revision>64</cp:revision>
  <dcterms:created xsi:type="dcterms:W3CDTF">2024-03-04T00:51:54Z</dcterms:created>
  <dcterms:modified xsi:type="dcterms:W3CDTF">2024-03-05T02:09:30Z</dcterms:modified>
</cp:coreProperties>
</file>